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57" r:id="rId4"/>
    <p:sldId id="258" r:id="rId5"/>
    <p:sldId id="260" r:id="rId6"/>
    <p:sldId id="259" r:id="rId7"/>
    <p:sldId id="261" r:id="rId8"/>
    <p:sldId id="262" r:id="rId9"/>
    <p:sldId id="265" r:id="rId10"/>
    <p:sldId id="268" r:id="rId11"/>
    <p:sldId id="267" r:id="rId12"/>
    <p:sldId id="269" r:id="rId13"/>
    <p:sldId id="270" r:id="rId14"/>
    <p:sldId id="271" r:id="rId15"/>
    <p:sldId id="272" r:id="rId16"/>
    <p:sldId id="273" r:id="rId17"/>
    <p:sldId id="274" r:id="rId18"/>
    <p:sldId id="275" r:id="rId19"/>
    <p:sldId id="263" r:id="rId20"/>
    <p:sldId id="276" r:id="rId21"/>
    <p:sldId id="279" r:id="rId22"/>
    <p:sldId id="280" r:id="rId23"/>
    <p:sldId id="282" r:id="rId24"/>
    <p:sldId id="283" r:id="rId25"/>
    <p:sldId id="284" r:id="rId26"/>
    <p:sldId id="285" r:id="rId27"/>
    <p:sldId id="286" r:id="rId28"/>
    <p:sldId id="287" r:id="rId29"/>
    <p:sldId id="288" r:id="rId30"/>
    <p:sldId id="289" r:id="rId31"/>
    <p:sldId id="300" r:id="rId32"/>
    <p:sldId id="301" r:id="rId33"/>
    <p:sldId id="299" r:id="rId34"/>
    <p:sldId id="304" r:id="rId35"/>
    <p:sldId id="290" r:id="rId36"/>
    <p:sldId id="294" r:id="rId37"/>
    <p:sldId id="295" r:id="rId38"/>
    <p:sldId id="302" r:id="rId39"/>
    <p:sldId id="303" r:id="rId40"/>
    <p:sldId id="296" r:id="rId41"/>
    <p:sldId id="305" r:id="rId42"/>
    <p:sldId id="298" r:id="rId43"/>
    <p:sldId id="297" r:id="rId44"/>
    <p:sldId id="309" r:id="rId45"/>
    <p:sldId id="310" r:id="rId46"/>
    <p:sldId id="313" r:id="rId47"/>
    <p:sldId id="306" r:id="rId48"/>
    <p:sldId id="291" r:id="rId49"/>
    <p:sldId id="308" r:id="rId50"/>
    <p:sldId id="293" r:id="rId51"/>
    <p:sldId id="307" r:id="rId52"/>
    <p:sldId id="311" r:id="rId53"/>
    <p:sldId id="312" r:id="rId54"/>
    <p:sldId id="314" r:id="rId55"/>
    <p:sldId id="315" r:id="rId56"/>
    <p:sldId id="316" r:id="rId57"/>
    <p:sldId id="317" r:id="rId58"/>
    <p:sldId id="318" r:id="rId59"/>
    <p:sldId id="319" r:id="rId60"/>
    <p:sldId id="320" r:id="rId61"/>
    <p:sldId id="321" r:id="rId62"/>
    <p:sldId id="322"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03" d="100"/>
          <a:sy n="103" d="100"/>
        </p:scale>
        <p:origin x="1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BDB1D3-50F7-E8BE-49FF-EF348CB602D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C351BDF-C982-2172-F702-816F0FA6D1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8379743-E0DB-AB66-C87D-BF006E548183}"/>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F92BA35A-892A-1000-93BB-0B8EC4E8CD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665033-AB87-9C12-EB38-083C732CD2B2}"/>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3765387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5E4CE-5F96-645E-8B91-5985DBA8C36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CE4CD9-C4AA-9616-871C-940DD3924FD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4B68244-62EA-9CA6-FC68-77CEAF1A0A20}"/>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B041B22D-A1D7-2DBF-2E28-8CFCCE666AA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AC6D757-3B8F-A2E6-C809-E998ECCF024B}"/>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150468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B297106-F41B-7AA9-1CFF-47EAB2D3BEC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4D0F5F2-E674-F64A-7E55-2AA14EF7539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F708F3D-43A2-9C4B-4750-E2CC80CE6EE8}"/>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0FED7D07-04AE-534F-E479-627C0BE206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6C3F5D7-ED27-173C-4098-5A9C46EE9D44}"/>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328571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A1C842-AF8B-118E-BD49-5A70F7A321F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B5FA3CB-62E3-FDE9-E928-07E631F4A69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3ED5BDC-5831-9F64-35B4-698262FE9274}"/>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9D7182AC-6515-A533-879A-D53AC66E613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9C60068-520F-8B6A-C36F-EBED6E610FBB}"/>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414895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0D7A18-D2A0-6D51-FBFB-DD0F29A78F2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1FB8BCBF-01E7-1A18-9097-41E36D1458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4F5C373-B9A8-49FA-2699-FBA8DE4DEB10}"/>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4F408664-E557-E09B-5590-81AA614C18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EEDACC2-3608-E3FA-9D16-AF75C1BB9EE7}"/>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420649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F71C0-7439-F844-6E9F-7244456B070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8681220-DEF4-1FE3-05A6-AAEFB428099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0E5407E-1030-745E-905F-98BDDC4F3A0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FF3005C-926A-ECBD-4C20-8B0E50440CAE}"/>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6" name="頁尾版面配置區 5">
            <a:extLst>
              <a:ext uri="{FF2B5EF4-FFF2-40B4-BE49-F238E27FC236}">
                <a16:creationId xmlns:a16="http://schemas.microsoft.com/office/drawing/2014/main" id="{50B426AE-D77A-0952-0527-9DF29C7A02F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1B016E-714E-E085-A3AC-151FDB206C61}"/>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328258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D30684-B036-731F-0CD1-9A81BB8A3D33}"/>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105AAC3-99B4-8EE9-C324-1F79DF064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8931CE0-608B-B8F8-476A-EE24B8334C5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A22B4CB-C9C7-6EAD-2959-AE047090F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5584E9B-780E-CE12-E491-E79A55D2608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9F81A57-F3C8-EF82-ACFC-218C6ACE202A}"/>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8" name="頁尾版面配置區 7">
            <a:extLst>
              <a:ext uri="{FF2B5EF4-FFF2-40B4-BE49-F238E27FC236}">
                <a16:creationId xmlns:a16="http://schemas.microsoft.com/office/drawing/2014/main" id="{B53F5D8E-CDE9-7CB1-BFFC-3750E8C53E1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60B3556-5F6B-52E0-2C7C-D0538B20CD70}"/>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270199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5D25A-3403-E774-52BC-8BD689F5DC2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4F15AEB-1960-A7F3-EED7-AF2994C7342F}"/>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4" name="頁尾版面配置區 3">
            <a:extLst>
              <a:ext uri="{FF2B5EF4-FFF2-40B4-BE49-F238E27FC236}">
                <a16:creationId xmlns:a16="http://schemas.microsoft.com/office/drawing/2014/main" id="{18103B1F-A06B-A588-6B23-2649F42BF82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859ABE8-C1F0-B900-F43B-61B15DC55C63}"/>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283586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4681A4E-3382-BA11-14C0-B2761333C014}"/>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3" name="頁尾版面配置區 2">
            <a:extLst>
              <a:ext uri="{FF2B5EF4-FFF2-40B4-BE49-F238E27FC236}">
                <a16:creationId xmlns:a16="http://schemas.microsoft.com/office/drawing/2014/main" id="{B8B2AA66-80A8-3632-F40C-5737071083D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F301025-445A-1E20-5521-9073C678FB6E}"/>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202538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54E09F-BF90-792F-9983-485C1638C82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0A94D24-9A49-C09C-3E06-A3A1FA221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A064989-0411-446A-AA1B-2B77A4221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FE1F74-E97D-B39D-2E47-C818C91403D1}"/>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6" name="頁尾版面配置區 5">
            <a:extLst>
              <a:ext uri="{FF2B5EF4-FFF2-40B4-BE49-F238E27FC236}">
                <a16:creationId xmlns:a16="http://schemas.microsoft.com/office/drawing/2014/main" id="{B4A681E3-14FC-E8F9-A5A9-50B1E1A372A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AE30972-3F36-CFEA-C97D-42A1401ADED8}"/>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334881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0FFFB7-7918-1DCC-5BE4-9D31ED8E8B9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E349C32-CF5F-DD60-2F84-7075D2829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1E86835-E972-BCFD-34FF-B26CEE183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4088324-8155-2479-02E5-21E1FD772CA8}"/>
              </a:ext>
            </a:extLst>
          </p:cNvPr>
          <p:cNvSpPr>
            <a:spLocks noGrp="1"/>
          </p:cNvSpPr>
          <p:nvPr>
            <p:ph type="dt" sz="half" idx="10"/>
          </p:nvPr>
        </p:nvSpPr>
        <p:spPr/>
        <p:txBody>
          <a:bodyPr/>
          <a:lstStyle/>
          <a:p>
            <a:fld id="{793282EA-C547-4D2B-9080-722821CEE5DE}" type="datetimeFigureOut">
              <a:rPr lang="zh-TW" altLang="en-US" smtClean="0"/>
              <a:t>2024/10/10</a:t>
            </a:fld>
            <a:endParaRPr lang="zh-TW" altLang="en-US"/>
          </a:p>
        </p:txBody>
      </p:sp>
      <p:sp>
        <p:nvSpPr>
          <p:cNvPr id="6" name="頁尾版面配置區 5">
            <a:extLst>
              <a:ext uri="{FF2B5EF4-FFF2-40B4-BE49-F238E27FC236}">
                <a16:creationId xmlns:a16="http://schemas.microsoft.com/office/drawing/2014/main" id="{123EF2F0-2466-A8A3-916A-82BFB91B97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37FCC38-D0A6-23EF-5FDD-877124696E84}"/>
              </a:ext>
            </a:extLst>
          </p:cNvPr>
          <p:cNvSpPr>
            <a:spLocks noGrp="1"/>
          </p:cNvSpPr>
          <p:nvPr>
            <p:ph type="sldNum" sz="quarter" idx="12"/>
          </p:nvPr>
        </p:nvSpPr>
        <p:spPr/>
        <p:txBody>
          <a:body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2518020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B9AA4C3-1F26-3DD4-7542-9373CFD047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B2A29C60-5D73-894E-380C-3B830AC33F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B7B386B-CCC6-0F8C-843E-5B069B20F8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3282EA-C547-4D2B-9080-722821CEE5DE}" type="datetimeFigureOut">
              <a:rPr lang="zh-TW" altLang="en-US" smtClean="0"/>
              <a:t>2024/10/10</a:t>
            </a:fld>
            <a:endParaRPr lang="zh-TW" altLang="en-US"/>
          </a:p>
        </p:txBody>
      </p:sp>
      <p:sp>
        <p:nvSpPr>
          <p:cNvPr id="5" name="頁尾版面配置區 4">
            <a:extLst>
              <a:ext uri="{FF2B5EF4-FFF2-40B4-BE49-F238E27FC236}">
                <a16:creationId xmlns:a16="http://schemas.microsoft.com/office/drawing/2014/main" id="{0EF5A0FD-EA05-3E5C-FBF8-3CDD93A796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E4B6A11-82FC-DEF3-097A-390848EA8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817DBE-8BCB-4551-AB3C-1DFE6E1237A5}" type="slidenum">
              <a:rPr lang="zh-TW" altLang="en-US" smtClean="0"/>
              <a:t>‹#›</a:t>
            </a:fld>
            <a:endParaRPr lang="zh-TW" altLang="en-US"/>
          </a:p>
        </p:txBody>
      </p:sp>
    </p:spTree>
    <p:extLst>
      <p:ext uri="{BB962C8B-B14F-4D97-AF65-F5344CB8AC3E}">
        <p14:creationId xmlns:p14="http://schemas.microsoft.com/office/powerpoint/2010/main" val="365997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hackmd.io/@zhihao1021/wpd-week6-practice-skill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24051-A841-B391-C284-B45255AD30F4}"/>
              </a:ext>
            </a:extLst>
          </p:cNvPr>
          <p:cNvSpPr>
            <a:spLocks noGrp="1"/>
          </p:cNvSpPr>
          <p:nvPr>
            <p:ph type="ctrTitle"/>
          </p:nvPr>
        </p:nvSpPr>
        <p:spPr/>
        <p:txBody>
          <a:bodyPr anchor="ctr">
            <a:normAutofit/>
          </a:bodyPr>
          <a:lstStyle/>
          <a:p>
            <a:r>
              <a:rPr lang="zh-TW" altLang="en-US" sz="4800" dirty="0"/>
              <a:t>視窗程式設計 </a:t>
            </a:r>
            <a:r>
              <a:rPr lang="en-US" altLang="zh-TW" sz="4800" dirty="0"/>
              <a:t>Homework 5-1</a:t>
            </a:r>
            <a:br>
              <a:rPr lang="en-US" altLang="zh-TW" sz="4800" dirty="0"/>
            </a:br>
            <a:r>
              <a:rPr lang="en-US" altLang="zh-TW" sz="2400" dirty="0"/>
              <a:t>Window Program Design Homework 5-1</a:t>
            </a:r>
            <a:endParaRPr lang="zh-TW" altLang="en-US" sz="4800" dirty="0"/>
          </a:p>
        </p:txBody>
      </p:sp>
      <p:sp>
        <p:nvSpPr>
          <p:cNvPr id="3" name="副標題 2">
            <a:extLst>
              <a:ext uri="{FF2B5EF4-FFF2-40B4-BE49-F238E27FC236}">
                <a16:creationId xmlns:a16="http://schemas.microsoft.com/office/drawing/2014/main" id="{09BD0B15-09F0-3CCE-6EE6-573CF42D0819}"/>
              </a:ext>
            </a:extLst>
          </p:cNvPr>
          <p:cNvSpPr>
            <a:spLocks noGrp="1"/>
          </p:cNvSpPr>
          <p:nvPr>
            <p:ph type="subTitle" idx="1"/>
          </p:nvPr>
        </p:nvSpPr>
        <p:spPr/>
        <p:txBody>
          <a:bodyPr/>
          <a:lstStyle/>
          <a:p>
            <a:r>
              <a:rPr lang="zh-TW" altLang="en-US" dirty="0"/>
              <a:t>小高的煩惱</a:t>
            </a:r>
          </a:p>
        </p:txBody>
      </p:sp>
    </p:spTree>
    <p:extLst>
      <p:ext uri="{BB962C8B-B14F-4D97-AF65-F5344CB8AC3E}">
        <p14:creationId xmlns:p14="http://schemas.microsoft.com/office/powerpoint/2010/main" val="640344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螢幕擷取畫面, 圖表, 設計 的圖片&#10;&#10;自動產生的描述">
            <a:extLst>
              <a:ext uri="{FF2B5EF4-FFF2-40B4-BE49-F238E27FC236}">
                <a16:creationId xmlns:a16="http://schemas.microsoft.com/office/drawing/2014/main" id="{5AEA4086-73CB-D8A2-C1B9-98D576B72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638" y="2737815"/>
            <a:ext cx="6340560" cy="32796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盤子</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錯誤示範</a:t>
            </a:r>
            <a:r>
              <a:rPr lang="en-US" altLang="zh-TW" dirty="0"/>
              <a:t>:</a:t>
            </a:r>
            <a:r>
              <a:rPr lang="zh-TW" altLang="en-US" dirty="0"/>
              <a:t> 盤子有部分超出邊界</a:t>
            </a:r>
            <a:r>
              <a:rPr lang="en-US" altLang="zh-TW" dirty="0"/>
              <a:t>(</a:t>
            </a:r>
            <a:r>
              <a:rPr lang="zh-TW" altLang="en-US" dirty="0"/>
              <a:t>示意</a:t>
            </a:r>
            <a:r>
              <a:rPr lang="en-US" altLang="zh-TW" dirty="0"/>
              <a:t>)</a:t>
            </a:r>
            <a:endParaRPr lang="zh-TW" altLang="en-US" dirty="0"/>
          </a:p>
        </p:txBody>
      </p:sp>
    </p:spTree>
    <p:extLst>
      <p:ext uri="{BB962C8B-B14F-4D97-AF65-F5344CB8AC3E}">
        <p14:creationId xmlns:p14="http://schemas.microsoft.com/office/powerpoint/2010/main" val="217526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螢幕擷取畫面 的圖片&#10;&#10;自動產生的描述">
            <a:extLst>
              <a:ext uri="{FF2B5EF4-FFF2-40B4-BE49-F238E27FC236}">
                <a16:creationId xmlns:a16="http://schemas.microsoft.com/office/drawing/2014/main" id="{85D00F14-DF15-6E10-6B8B-42133D2CA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801" y="2737162"/>
            <a:ext cx="6340560" cy="32796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盤子</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錯誤示範</a:t>
            </a:r>
            <a:r>
              <a:rPr lang="en-US" altLang="zh-TW" dirty="0"/>
              <a:t>: </a:t>
            </a:r>
            <a:r>
              <a:rPr lang="zh-TW" altLang="en-US" dirty="0"/>
              <a:t>盤子完全超出邊界</a:t>
            </a:r>
            <a:r>
              <a:rPr lang="en-US" altLang="zh-TW" dirty="0"/>
              <a:t>(</a:t>
            </a:r>
            <a:r>
              <a:rPr lang="zh-TW" altLang="en-US" dirty="0"/>
              <a:t>示意</a:t>
            </a:r>
            <a:r>
              <a:rPr lang="en-US" altLang="zh-TW" dirty="0"/>
              <a:t>)</a:t>
            </a:r>
            <a:endParaRPr lang="zh-TW" altLang="en-US" dirty="0"/>
          </a:p>
        </p:txBody>
      </p:sp>
    </p:spTree>
    <p:extLst>
      <p:ext uri="{BB962C8B-B14F-4D97-AF65-F5344CB8AC3E}">
        <p14:creationId xmlns:p14="http://schemas.microsoft.com/office/powerpoint/2010/main" val="115113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水果會從最上方生成並隨時間掉落</a:t>
            </a:r>
          </a:p>
        </p:txBody>
      </p:sp>
      <p:pic>
        <p:nvPicPr>
          <p:cNvPr id="6" name="圖片 5">
            <a:extLst>
              <a:ext uri="{FF2B5EF4-FFF2-40B4-BE49-F238E27FC236}">
                <a16:creationId xmlns:a16="http://schemas.microsoft.com/office/drawing/2014/main" id="{57B0949D-1466-1F40-1401-2317EF349C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80800" y="2737162"/>
            <a:ext cx="5830400" cy="3279600"/>
          </a:xfrm>
          <a:prstGeom prst="rect">
            <a:avLst/>
          </a:prstGeom>
        </p:spPr>
      </p:pic>
    </p:spTree>
    <p:extLst>
      <p:ext uri="{BB962C8B-B14F-4D97-AF65-F5344CB8AC3E}">
        <p14:creationId xmlns:p14="http://schemas.microsoft.com/office/powerpoint/2010/main" val="51772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水果需生成在左右邊界內，不可部分或全部超出左右邊界。</a:t>
            </a:r>
            <a:endParaRPr lang="en-US" altLang="zh-TW" dirty="0"/>
          </a:p>
          <a:p>
            <a:pPr marL="179388" indent="0">
              <a:spcBef>
                <a:spcPts val="200"/>
              </a:spcBef>
              <a:buNone/>
            </a:pPr>
            <a:r>
              <a:rPr lang="zh-TW" altLang="en-US" sz="1600" dirty="0"/>
              <a:t> *垂直位置不限，比盤子高就行</a:t>
            </a:r>
          </a:p>
        </p:txBody>
      </p:sp>
      <p:pic>
        <p:nvPicPr>
          <p:cNvPr id="6" name="圖片 5">
            <a:extLst>
              <a:ext uri="{FF2B5EF4-FFF2-40B4-BE49-F238E27FC236}">
                <a16:creationId xmlns:a16="http://schemas.microsoft.com/office/drawing/2014/main" id="{57B0949D-1466-1F40-1401-2317EF349C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80800" y="2737162"/>
            <a:ext cx="5830400" cy="3279600"/>
          </a:xfrm>
          <a:prstGeom prst="rect">
            <a:avLst/>
          </a:prstGeom>
        </p:spPr>
      </p:pic>
    </p:spTree>
    <p:extLst>
      <p:ext uri="{BB962C8B-B14F-4D97-AF65-F5344CB8AC3E}">
        <p14:creationId xmlns:p14="http://schemas.microsoft.com/office/powerpoint/2010/main" val="1017552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螢幕擷取畫面, 設計 的圖片&#10;&#10;自動產生的描述">
            <a:extLst>
              <a:ext uri="{FF2B5EF4-FFF2-40B4-BE49-F238E27FC236}">
                <a16:creationId xmlns:a16="http://schemas.microsoft.com/office/drawing/2014/main" id="{8DE9968E-C66C-F0DD-59B9-AF59A8ABA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800" y="2737162"/>
            <a:ext cx="6340560" cy="32796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錯誤示範</a:t>
            </a:r>
            <a:r>
              <a:rPr lang="en-US" altLang="zh-TW" dirty="0"/>
              <a:t>:</a:t>
            </a:r>
            <a:r>
              <a:rPr lang="zh-TW" altLang="en-US" dirty="0"/>
              <a:t> 有水果生成位置有部分超出左右邊界</a:t>
            </a:r>
            <a:r>
              <a:rPr lang="en-US" altLang="zh-TW" dirty="0"/>
              <a:t>(</a:t>
            </a:r>
            <a:r>
              <a:rPr lang="zh-TW" altLang="en-US" dirty="0"/>
              <a:t>示意</a:t>
            </a:r>
            <a:r>
              <a:rPr lang="en-US" altLang="zh-TW" dirty="0"/>
              <a:t>)</a:t>
            </a:r>
          </a:p>
        </p:txBody>
      </p:sp>
    </p:spTree>
    <p:extLst>
      <p:ext uri="{BB962C8B-B14F-4D97-AF65-F5344CB8AC3E}">
        <p14:creationId xmlns:p14="http://schemas.microsoft.com/office/powerpoint/2010/main" val="89881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DE9968E-C66C-F0DD-59B9-AF59A8ABA1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80800" y="2737162"/>
            <a:ext cx="6340559" cy="32796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錯誤示範</a:t>
            </a:r>
            <a:r>
              <a:rPr lang="en-US" altLang="zh-TW" dirty="0"/>
              <a:t>:</a:t>
            </a:r>
            <a:r>
              <a:rPr lang="zh-TW" altLang="en-US" dirty="0"/>
              <a:t> 有水果生成位置完全超出左右邊界</a:t>
            </a:r>
            <a:r>
              <a:rPr lang="en-US" altLang="zh-TW" dirty="0"/>
              <a:t>(</a:t>
            </a:r>
            <a:r>
              <a:rPr lang="zh-TW" altLang="en-US" dirty="0"/>
              <a:t>示意</a:t>
            </a:r>
            <a:r>
              <a:rPr lang="en-US" altLang="zh-TW" dirty="0"/>
              <a:t>)</a:t>
            </a:r>
          </a:p>
        </p:txBody>
      </p:sp>
    </p:spTree>
    <p:extLst>
      <p:ext uri="{BB962C8B-B14F-4D97-AF65-F5344CB8AC3E}">
        <p14:creationId xmlns:p14="http://schemas.microsoft.com/office/powerpoint/2010/main" val="285490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當水果離開下邊界時需將其移除並記錄。</a:t>
            </a:r>
            <a:endParaRPr lang="en-US" altLang="zh-TW" dirty="0"/>
          </a:p>
        </p:txBody>
      </p:sp>
      <p:pic>
        <p:nvPicPr>
          <p:cNvPr id="6" name="圖片 5" descr="一張含有 螢幕擷取畫面, 設計 的圖片&#10;&#10;自動產生的描述">
            <a:extLst>
              <a:ext uri="{FF2B5EF4-FFF2-40B4-BE49-F238E27FC236}">
                <a16:creationId xmlns:a16="http://schemas.microsoft.com/office/drawing/2014/main" id="{5F1BC9AB-2477-E75E-5BCF-B614F9D3B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800" y="2737162"/>
            <a:ext cx="5830400" cy="3279600"/>
          </a:xfrm>
          <a:prstGeom prst="rect">
            <a:avLst/>
          </a:prstGeom>
        </p:spPr>
      </p:pic>
      <p:pic>
        <p:nvPicPr>
          <p:cNvPr id="7" name="圖片 6">
            <a:extLst>
              <a:ext uri="{FF2B5EF4-FFF2-40B4-BE49-F238E27FC236}">
                <a16:creationId xmlns:a16="http://schemas.microsoft.com/office/drawing/2014/main" id="{185390DD-56CC-EAFC-262E-0B8FAC6778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78473" y="2416763"/>
            <a:ext cx="5832727" cy="3599999"/>
          </a:xfrm>
          <a:prstGeom prst="rect">
            <a:avLst/>
          </a:prstGeom>
        </p:spPr>
      </p:pic>
    </p:spTree>
    <p:extLst>
      <p:ext uri="{BB962C8B-B14F-4D97-AF65-F5344CB8AC3E}">
        <p14:creationId xmlns:p14="http://schemas.microsoft.com/office/powerpoint/2010/main" val="158180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當水果被盤子接住時同樣需將其移除並記錄。</a:t>
            </a:r>
            <a:endParaRPr lang="en-US" altLang="zh-TW" dirty="0"/>
          </a:p>
        </p:txBody>
      </p:sp>
      <p:pic>
        <p:nvPicPr>
          <p:cNvPr id="6" name="圖片 5">
            <a:extLst>
              <a:ext uri="{FF2B5EF4-FFF2-40B4-BE49-F238E27FC236}">
                <a16:creationId xmlns:a16="http://schemas.microsoft.com/office/drawing/2014/main" id="{5F1BC9AB-2477-E75E-5BCF-B614F9D3B7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80800" y="2737162"/>
            <a:ext cx="5830400" cy="3279600"/>
          </a:xfrm>
          <a:prstGeom prst="rect">
            <a:avLst/>
          </a:prstGeom>
        </p:spPr>
      </p:pic>
      <p:pic>
        <p:nvPicPr>
          <p:cNvPr id="4" name="圖片 3">
            <a:extLst>
              <a:ext uri="{FF2B5EF4-FFF2-40B4-BE49-F238E27FC236}">
                <a16:creationId xmlns:a16="http://schemas.microsoft.com/office/drawing/2014/main" id="{185390DD-56CC-EAFC-262E-0B8FAC6778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78473" y="2416763"/>
            <a:ext cx="5832727" cy="3599999"/>
          </a:xfrm>
          <a:prstGeom prst="rect">
            <a:avLst/>
          </a:prstGeom>
        </p:spPr>
      </p:pic>
    </p:spTree>
    <p:extLst>
      <p:ext uri="{BB962C8B-B14F-4D97-AF65-F5344CB8AC3E}">
        <p14:creationId xmlns:p14="http://schemas.microsoft.com/office/powerpoint/2010/main" val="178159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水果</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水果與盤子只要有部分重疊即視為被接住</a:t>
            </a:r>
            <a:endParaRPr lang="en-US" altLang="zh-TW" dirty="0"/>
          </a:p>
        </p:txBody>
      </p:sp>
      <p:pic>
        <p:nvPicPr>
          <p:cNvPr id="12" name="圖片 11" descr="一張含有 文字, 螢幕擷取畫面, 字型 的圖片&#10;&#10;自動產生的描述">
            <a:extLst>
              <a:ext uri="{FF2B5EF4-FFF2-40B4-BE49-F238E27FC236}">
                <a16:creationId xmlns:a16="http://schemas.microsoft.com/office/drawing/2014/main" id="{84431AC0-DE3D-0FD8-5B9C-4CC748355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051" y="2584685"/>
            <a:ext cx="8049569" cy="3444273"/>
          </a:xfrm>
          <a:prstGeom prst="rect">
            <a:avLst/>
          </a:prstGeom>
        </p:spPr>
      </p:pic>
    </p:spTree>
    <p:extLst>
      <p:ext uri="{BB962C8B-B14F-4D97-AF65-F5344CB8AC3E}">
        <p14:creationId xmlns:p14="http://schemas.microsoft.com/office/powerpoint/2010/main" val="635044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B86A0C-5325-5069-1E2A-4F13FBFC9050}"/>
              </a:ext>
            </a:extLst>
          </p:cNvPr>
          <p:cNvSpPr>
            <a:spLocks noGrp="1"/>
          </p:cNvSpPr>
          <p:nvPr>
            <p:ph type="title"/>
          </p:nvPr>
        </p:nvSpPr>
        <p:spPr/>
        <p:txBody>
          <a:bodyPr/>
          <a:lstStyle/>
          <a:p>
            <a:r>
              <a:rPr lang="zh-TW" altLang="en-US" dirty="0"/>
              <a:t>作業要求</a:t>
            </a:r>
            <a:r>
              <a:rPr lang="en-US" altLang="zh-TW" dirty="0"/>
              <a:t> – </a:t>
            </a:r>
            <a:r>
              <a:rPr lang="zh-TW" altLang="en-US" dirty="0"/>
              <a:t>其他</a:t>
            </a:r>
          </a:p>
        </p:txBody>
      </p:sp>
      <p:sp>
        <p:nvSpPr>
          <p:cNvPr id="3" name="內容版面配置區 2">
            <a:extLst>
              <a:ext uri="{FF2B5EF4-FFF2-40B4-BE49-F238E27FC236}">
                <a16:creationId xmlns:a16="http://schemas.microsoft.com/office/drawing/2014/main" id="{46D54E93-6E58-A6D7-0644-B428CF6912E0}"/>
              </a:ext>
            </a:extLst>
          </p:cNvPr>
          <p:cNvSpPr>
            <a:spLocks noGrp="1"/>
          </p:cNvSpPr>
          <p:nvPr>
            <p:ph idx="1"/>
          </p:nvPr>
        </p:nvSpPr>
        <p:spPr/>
        <p:txBody>
          <a:bodyPr/>
          <a:lstStyle/>
          <a:p>
            <a:r>
              <a:rPr lang="zh-TW" altLang="en-US" dirty="0"/>
              <a:t>水果以色塊表示即可，也可自行尋找圖片。</a:t>
            </a:r>
            <a:endParaRPr lang="en-US" altLang="zh-TW" dirty="0"/>
          </a:p>
          <a:p>
            <a:r>
              <a:rPr lang="zh-TW" altLang="en-US" dirty="0"/>
              <a:t>水果生成位置的模式隨意</a:t>
            </a:r>
            <a:r>
              <a:rPr lang="en-US" altLang="zh-TW" dirty="0"/>
              <a:t>(</a:t>
            </a:r>
            <a:r>
              <a:rPr lang="zh-TW" altLang="en-US" dirty="0"/>
              <a:t>隨機或是有規律皆可</a:t>
            </a:r>
            <a:r>
              <a:rPr lang="en-US" altLang="zh-TW" dirty="0"/>
              <a:t>)</a:t>
            </a:r>
            <a:r>
              <a:rPr lang="zh-TW" altLang="en-US" dirty="0"/>
              <a:t>，不要永遠在同一個位置即可。</a:t>
            </a:r>
            <a:endParaRPr lang="en-US"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842292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468FC3-ABD6-8E36-D58A-9D0ADF89B355}"/>
              </a:ext>
            </a:extLst>
          </p:cNvPr>
          <p:cNvSpPr>
            <a:spLocks noGrp="1"/>
          </p:cNvSpPr>
          <p:nvPr>
            <p:ph type="title"/>
          </p:nvPr>
        </p:nvSpPr>
        <p:spPr/>
        <p:txBody>
          <a:bodyPr/>
          <a:lstStyle/>
          <a:p>
            <a:r>
              <a:rPr lang="zh-TW" altLang="en-US" dirty="0"/>
              <a:t>作業說明</a:t>
            </a:r>
          </a:p>
        </p:txBody>
      </p:sp>
      <p:sp>
        <p:nvSpPr>
          <p:cNvPr id="3" name="內容版面配置區 2">
            <a:extLst>
              <a:ext uri="{FF2B5EF4-FFF2-40B4-BE49-F238E27FC236}">
                <a16:creationId xmlns:a16="http://schemas.microsoft.com/office/drawing/2014/main" id="{87FADE02-D6FA-1C6E-F3F7-860F2ED70A6B}"/>
              </a:ext>
            </a:extLst>
          </p:cNvPr>
          <p:cNvSpPr>
            <a:spLocks noGrp="1"/>
          </p:cNvSpPr>
          <p:nvPr>
            <p:ph idx="1"/>
          </p:nvPr>
        </p:nvSpPr>
        <p:spPr/>
        <p:txBody>
          <a:bodyPr>
            <a:normAutofit/>
          </a:bodyPr>
          <a:lstStyle/>
          <a:p>
            <a:r>
              <a:rPr lang="zh-TW" altLang="en-US" dirty="0"/>
              <a:t>小高近日沉迷於 </a:t>
            </a:r>
            <a:r>
              <a:rPr lang="en-US" altLang="zh-TW" dirty="0"/>
              <a:t>OSU!</a:t>
            </a:r>
            <a:r>
              <a:rPr lang="zh-TW" altLang="en-US" dirty="0"/>
              <a:t> 中的接水果遊戲，無奈他的電腦太破了跑不動，平時想要玩的時候只能向他的好朋友阿睿借電腦，但他不想每次都要因此麻煩阿睿，所以他想請你設計一個精簡版的接水果遊戲來讓他能夠在他的破電腦上玩接水果。</a:t>
            </a:r>
          </a:p>
        </p:txBody>
      </p:sp>
      <p:pic>
        <p:nvPicPr>
          <p:cNvPr id="7" name="圖片 6" descr="一張含有 兒童藝術, 寫生, 藝術, 圖形 的圖片&#10;&#10;自動產生的描述">
            <a:extLst>
              <a:ext uri="{FF2B5EF4-FFF2-40B4-BE49-F238E27FC236}">
                <a16:creationId xmlns:a16="http://schemas.microsoft.com/office/drawing/2014/main" id="{9B84B1C3-CE64-D2EF-AE65-24A866726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1851" y="3649561"/>
            <a:ext cx="2821949" cy="2527402"/>
          </a:xfrm>
          <a:prstGeom prst="rect">
            <a:avLst/>
          </a:prstGeom>
        </p:spPr>
      </p:pic>
      <p:sp>
        <p:nvSpPr>
          <p:cNvPr id="8" name="文字方塊 7">
            <a:extLst>
              <a:ext uri="{FF2B5EF4-FFF2-40B4-BE49-F238E27FC236}">
                <a16:creationId xmlns:a16="http://schemas.microsoft.com/office/drawing/2014/main" id="{2DA81292-3384-13B1-BAEA-5CA74CFCE51C}"/>
              </a:ext>
            </a:extLst>
          </p:cNvPr>
          <p:cNvSpPr txBox="1"/>
          <p:nvPr/>
        </p:nvSpPr>
        <p:spPr>
          <a:xfrm>
            <a:off x="9396678" y="6176963"/>
            <a:ext cx="1092293" cy="307777"/>
          </a:xfrm>
          <a:prstGeom prst="rect">
            <a:avLst/>
          </a:prstGeom>
          <a:noFill/>
        </p:spPr>
        <p:txBody>
          <a:bodyPr wrap="square" rtlCol="0">
            <a:spAutoFit/>
          </a:bodyPr>
          <a:lstStyle/>
          <a:p>
            <a:r>
              <a:rPr lang="zh-TW" altLang="en-US" sz="1400" dirty="0">
                <a:latin typeface="微軟正黑體" panose="020B0604030504040204" pitchFamily="34" charset="-120"/>
                <a:ea typeface="微軟正黑體" panose="020B0604030504040204" pitchFamily="34" charset="-120"/>
              </a:rPr>
              <a:t>小高的帥照</a:t>
            </a:r>
          </a:p>
        </p:txBody>
      </p:sp>
      <p:sp>
        <p:nvSpPr>
          <p:cNvPr id="9" name="文字方塊 8">
            <a:extLst>
              <a:ext uri="{FF2B5EF4-FFF2-40B4-BE49-F238E27FC236}">
                <a16:creationId xmlns:a16="http://schemas.microsoft.com/office/drawing/2014/main" id="{C6225338-3EEA-8927-1936-1A55AA1A21BE}"/>
              </a:ext>
            </a:extLst>
          </p:cNvPr>
          <p:cNvSpPr txBox="1"/>
          <p:nvPr/>
        </p:nvSpPr>
        <p:spPr>
          <a:xfrm>
            <a:off x="911352" y="1296491"/>
            <a:ext cx="2608784" cy="307777"/>
          </a:xfrm>
          <a:prstGeom prst="rect">
            <a:avLst/>
          </a:prstGeom>
          <a:noFill/>
        </p:spPr>
        <p:txBody>
          <a:bodyPr wrap="square" rtlCol="0">
            <a:spAutoFit/>
          </a:bodyPr>
          <a:lstStyle/>
          <a:p>
            <a:r>
              <a:rPr lang="zh-TW" altLang="en-US" sz="1400" dirty="0">
                <a:latin typeface="微軟正黑體" panose="020B0604030504040204" pitchFamily="34" charset="-120"/>
                <a:ea typeface="微軟正黑體" panose="020B0604030504040204" pitchFamily="34" charset="-120"/>
              </a:rPr>
              <a:t>在第</a:t>
            </a:r>
            <a:r>
              <a:rPr lang="en-US" altLang="zh-TW" sz="1400" dirty="0">
                <a:latin typeface="微軟正黑體" panose="020B0604030504040204" pitchFamily="34" charset="-120"/>
                <a:ea typeface="微軟正黑體" panose="020B0604030504040204" pitchFamily="34" charset="-120"/>
              </a:rPr>
              <a:t>20</a:t>
            </a:r>
            <a:r>
              <a:rPr lang="zh-TW" altLang="en-US" sz="1400" dirty="0">
                <a:latin typeface="微軟正黑體" panose="020B0604030504040204" pitchFamily="34" charset="-120"/>
                <a:ea typeface="微軟正黑體" panose="020B0604030504040204" pitchFamily="34" charset="-120"/>
              </a:rPr>
              <a:t>頁有精簡版的說明</a:t>
            </a:r>
          </a:p>
        </p:txBody>
      </p:sp>
    </p:spTree>
    <p:extLst>
      <p:ext uri="{BB962C8B-B14F-4D97-AF65-F5344CB8AC3E}">
        <p14:creationId xmlns:p14="http://schemas.microsoft.com/office/powerpoint/2010/main" val="3516634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B09696-87B9-6936-6CE9-60667E9156B8}"/>
              </a:ext>
            </a:extLst>
          </p:cNvPr>
          <p:cNvSpPr>
            <a:spLocks noGrp="1"/>
          </p:cNvSpPr>
          <p:nvPr>
            <p:ph type="title"/>
          </p:nvPr>
        </p:nvSpPr>
        <p:spPr/>
        <p:txBody>
          <a:bodyPr/>
          <a:lstStyle/>
          <a:p>
            <a:r>
              <a:rPr lang="zh-TW" altLang="en-US" dirty="0"/>
              <a:t>總結</a:t>
            </a:r>
          </a:p>
        </p:txBody>
      </p:sp>
      <p:sp>
        <p:nvSpPr>
          <p:cNvPr id="3" name="內容版面配置區 2">
            <a:extLst>
              <a:ext uri="{FF2B5EF4-FFF2-40B4-BE49-F238E27FC236}">
                <a16:creationId xmlns:a16="http://schemas.microsoft.com/office/drawing/2014/main" id="{5475AB18-550D-D633-C7C3-F13BC9AE8DB1}"/>
              </a:ext>
            </a:extLst>
          </p:cNvPr>
          <p:cNvSpPr>
            <a:spLocks noGrp="1"/>
          </p:cNvSpPr>
          <p:nvPr>
            <p:ph idx="1"/>
          </p:nvPr>
        </p:nvSpPr>
        <p:spPr>
          <a:xfrm>
            <a:off x="838201" y="1825625"/>
            <a:ext cx="4867656" cy="4351338"/>
          </a:xfrm>
        </p:spPr>
        <p:txBody>
          <a:bodyPr>
            <a:normAutofit/>
          </a:bodyPr>
          <a:lstStyle/>
          <a:p>
            <a:r>
              <a:rPr lang="zh-TW" altLang="en-US" sz="2400" dirty="0"/>
              <a:t>要下按鈕才會開始遊戲。</a:t>
            </a:r>
            <a:endParaRPr lang="en-US" altLang="zh-TW" sz="2400" dirty="0"/>
          </a:p>
          <a:p>
            <a:r>
              <a:rPr lang="zh-TW" altLang="en-US" sz="2400" dirty="0"/>
              <a:t>盤子能夠左右移動、加速。</a:t>
            </a:r>
            <a:endParaRPr lang="en-US" altLang="zh-TW" sz="2400" dirty="0"/>
          </a:p>
          <a:p>
            <a:r>
              <a:rPr lang="zh-TW" altLang="en-US" sz="2400" dirty="0"/>
              <a:t>水果會從上方生成並往下掉。</a:t>
            </a:r>
            <a:endParaRPr lang="en-US" altLang="zh-TW" sz="2400" dirty="0"/>
          </a:p>
          <a:p>
            <a:r>
              <a:rPr lang="zh-TW" altLang="en-US" sz="2400" dirty="0"/>
              <a:t>左上角要記錄接到</a:t>
            </a:r>
            <a:r>
              <a:rPr lang="en-US" altLang="zh-TW" sz="2400" dirty="0"/>
              <a:t>/</a:t>
            </a:r>
            <a:r>
              <a:rPr lang="zh-TW" altLang="en-US" sz="2400" dirty="0"/>
              <a:t>沒接到的水果數量。</a:t>
            </a:r>
            <a:endParaRPr lang="en-US" altLang="zh-TW" sz="2400" dirty="0"/>
          </a:p>
          <a:p>
            <a:r>
              <a:rPr lang="zh-TW" altLang="en-US" sz="2400" dirty="0"/>
              <a:t>水果與盤子皆需要完全維持在左右邊界內，不能有部分被切掉。</a:t>
            </a:r>
            <a:endParaRPr lang="en-US" altLang="zh-TW" sz="2400" dirty="0"/>
          </a:p>
        </p:txBody>
      </p:sp>
      <p:pic>
        <p:nvPicPr>
          <p:cNvPr id="7" name="圖片 6" descr="一張含有 螢幕擷取畫面, 文字, 行, 設計 的圖片&#10;&#10;自動產生的描述">
            <a:extLst>
              <a:ext uri="{FF2B5EF4-FFF2-40B4-BE49-F238E27FC236}">
                <a16:creationId xmlns:a16="http://schemas.microsoft.com/office/drawing/2014/main" id="{596A46C6-717B-3EBC-6A80-BDB351564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372" y="2435961"/>
            <a:ext cx="5552428" cy="3123241"/>
          </a:xfrm>
          <a:prstGeom prst="rect">
            <a:avLst/>
          </a:prstGeom>
        </p:spPr>
      </p:pic>
    </p:spTree>
    <p:extLst>
      <p:ext uri="{BB962C8B-B14F-4D97-AF65-F5344CB8AC3E}">
        <p14:creationId xmlns:p14="http://schemas.microsoft.com/office/powerpoint/2010/main" val="2416344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24051-A841-B391-C284-B45255AD30F4}"/>
              </a:ext>
            </a:extLst>
          </p:cNvPr>
          <p:cNvSpPr>
            <a:spLocks noGrp="1"/>
          </p:cNvSpPr>
          <p:nvPr>
            <p:ph type="ctrTitle"/>
          </p:nvPr>
        </p:nvSpPr>
        <p:spPr/>
        <p:txBody>
          <a:bodyPr anchor="ctr">
            <a:normAutofit/>
          </a:bodyPr>
          <a:lstStyle/>
          <a:p>
            <a:r>
              <a:rPr lang="zh-TW" altLang="en-US" sz="4800" dirty="0"/>
              <a:t>視窗程式設計 </a:t>
            </a:r>
            <a:r>
              <a:rPr lang="en-US" altLang="zh-TW" sz="4800" dirty="0"/>
              <a:t>Homework 5-2</a:t>
            </a:r>
            <a:br>
              <a:rPr lang="en-US" altLang="zh-TW" sz="4800" dirty="0"/>
            </a:br>
            <a:r>
              <a:rPr lang="en-US" altLang="zh-TW" sz="2400" dirty="0"/>
              <a:t>Window Program Design Homework 5-2</a:t>
            </a:r>
            <a:endParaRPr lang="zh-TW" altLang="en-US" sz="4800" dirty="0"/>
          </a:p>
        </p:txBody>
      </p:sp>
      <p:sp>
        <p:nvSpPr>
          <p:cNvPr id="3" name="副標題 2">
            <a:extLst>
              <a:ext uri="{FF2B5EF4-FFF2-40B4-BE49-F238E27FC236}">
                <a16:creationId xmlns:a16="http://schemas.microsoft.com/office/drawing/2014/main" id="{09BD0B15-09F0-3CCE-6EE6-573CF42D0819}"/>
              </a:ext>
            </a:extLst>
          </p:cNvPr>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479314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468FC3-ABD6-8E36-D58A-9D0ADF89B355}"/>
              </a:ext>
            </a:extLst>
          </p:cNvPr>
          <p:cNvSpPr>
            <a:spLocks noGrp="1"/>
          </p:cNvSpPr>
          <p:nvPr>
            <p:ph type="title"/>
          </p:nvPr>
        </p:nvSpPr>
        <p:spPr/>
        <p:txBody>
          <a:bodyPr/>
          <a:lstStyle/>
          <a:p>
            <a:r>
              <a:rPr lang="zh-TW" altLang="en-US" dirty="0"/>
              <a:t>作業說明</a:t>
            </a:r>
          </a:p>
        </p:txBody>
      </p:sp>
      <p:sp>
        <p:nvSpPr>
          <p:cNvPr id="3" name="內容版面配置區 2">
            <a:extLst>
              <a:ext uri="{FF2B5EF4-FFF2-40B4-BE49-F238E27FC236}">
                <a16:creationId xmlns:a16="http://schemas.microsoft.com/office/drawing/2014/main" id="{87FADE02-D6FA-1C6E-F3F7-860F2ED70A6B}"/>
              </a:ext>
            </a:extLst>
          </p:cNvPr>
          <p:cNvSpPr>
            <a:spLocks noGrp="1"/>
          </p:cNvSpPr>
          <p:nvPr>
            <p:ph idx="1"/>
          </p:nvPr>
        </p:nvSpPr>
        <p:spPr/>
        <p:txBody>
          <a:bodyPr>
            <a:normAutofit/>
          </a:bodyPr>
          <a:lstStyle/>
          <a:p>
            <a:r>
              <a:rPr lang="zh-TW" altLang="en-US" dirty="0"/>
              <a:t>阿睿最近入坑了一款手機遊戲 </a:t>
            </a:r>
            <a:r>
              <a:rPr lang="zh-TW" altLang="en-US" i="1" dirty="0"/>
              <a:t>明</a:t>
            </a:r>
            <a:r>
              <a:rPr lang="en-US" altLang="zh-TW" i="1" dirty="0"/>
              <a:t>*</a:t>
            </a:r>
            <a:r>
              <a:rPr lang="zh-TW" altLang="en-US" i="1" dirty="0"/>
              <a:t>方舟 </a:t>
            </a:r>
            <a:r>
              <a:rPr lang="zh-TW" altLang="en-US" dirty="0"/>
              <a:t>，但在遊戲一開始他就卡關了，在經過多次的嘗試之後，他仍然沒有通關，但無奈的是遊戲內的體力已經用完了，因此他希望在等待體力回復的這段時間裡，你能夠幫他編寫一個模擬器，幫助他進行戰鬥的推演，來通過這個關卡。</a:t>
            </a:r>
            <a:endParaRPr lang="en-US" altLang="zh-TW" i="1" dirty="0"/>
          </a:p>
          <a:p>
            <a:endParaRPr lang="zh-TW" altLang="en-US" dirty="0"/>
          </a:p>
        </p:txBody>
      </p:sp>
      <p:pic>
        <p:nvPicPr>
          <p:cNvPr id="5" name="圖片 4" descr="一張含有 美工圖案, 卡通, 動畫卡通, 圖解 的圖片&#10;&#10;自動產生的描述">
            <a:extLst>
              <a:ext uri="{FF2B5EF4-FFF2-40B4-BE49-F238E27FC236}">
                <a16:creationId xmlns:a16="http://schemas.microsoft.com/office/drawing/2014/main" id="{2F97F8DF-9CCF-EFC3-F34F-DD9DD2009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2660" y="3641769"/>
            <a:ext cx="3048000" cy="3048000"/>
          </a:xfrm>
          <a:prstGeom prst="rect">
            <a:avLst/>
          </a:prstGeom>
        </p:spPr>
      </p:pic>
    </p:spTree>
    <p:extLst>
      <p:ext uri="{BB962C8B-B14F-4D97-AF65-F5344CB8AC3E}">
        <p14:creationId xmlns:p14="http://schemas.microsoft.com/office/powerpoint/2010/main" val="172376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起始頁面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同樣要有一個開始遊戲按鈕，按了才會開始遊戲。</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stretch>
            <a:fillRect/>
          </a:stretch>
        </p:blipFill>
        <p:spPr>
          <a:xfrm>
            <a:off x="3110894" y="2576963"/>
            <a:ext cx="5970212" cy="3600000"/>
          </a:xfrm>
          <a:prstGeom prst="rect">
            <a:avLst/>
          </a:prstGeom>
        </p:spPr>
      </p:pic>
    </p:spTree>
    <p:extLst>
      <p:ext uri="{BB962C8B-B14F-4D97-AF65-F5344CB8AC3E}">
        <p14:creationId xmlns:p14="http://schemas.microsoft.com/office/powerpoint/2010/main" val="145210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選角頁面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開始遊戲之後首先要先選角，因此要有一個選擇頁面。</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0894" y="2576963"/>
            <a:ext cx="5970212" cy="3599999"/>
          </a:xfrm>
          <a:prstGeom prst="rect">
            <a:avLst/>
          </a:prstGeom>
        </p:spPr>
      </p:pic>
    </p:spTree>
    <p:extLst>
      <p:ext uri="{BB962C8B-B14F-4D97-AF65-F5344CB8AC3E}">
        <p14:creationId xmlns:p14="http://schemas.microsoft.com/office/powerpoint/2010/main" val="1998167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選完角色之後就可以開始遊戲了。</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spTree>
    <p:extLst>
      <p:ext uri="{BB962C8B-B14F-4D97-AF65-F5344CB8AC3E}">
        <p14:creationId xmlns:p14="http://schemas.microsoft.com/office/powerpoint/2010/main" val="335060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結束頁面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在戰鬥結束之後要有一個頁面顯示是成功還是失敗。</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0894" y="2576963"/>
            <a:ext cx="5970211" cy="3599998"/>
          </a:xfrm>
          <a:prstGeom prst="rect">
            <a:avLst/>
          </a:prstGeom>
        </p:spPr>
      </p:pic>
    </p:spTree>
    <p:extLst>
      <p:ext uri="{BB962C8B-B14F-4D97-AF65-F5344CB8AC3E}">
        <p14:creationId xmlns:p14="http://schemas.microsoft.com/office/powerpoint/2010/main" val="3004645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一場遊戲一定要是以下流程</a:t>
            </a:r>
            <a:endParaRPr lang="en-US" altLang="zh-TW" dirty="0"/>
          </a:p>
          <a:p>
            <a:pPr marL="914400" lvl="1" indent="-457200">
              <a:buFont typeface="+mj-lt"/>
              <a:buAutoNum type="arabicPeriod"/>
            </a:pPr>
            <a:r>
              <a:rPr lang="zh-TW" altLang="en-US" dirty="0"/>
              <a:t>一定要先按下開始遊戲</a:t>
            </a:r>
            <a:endParaRPr lang="en-US" altLang="zh-TW" dirty="0"/>
          </a:p>
          <a:p>
            <a:pPr marL="914400" lvl="1" indent="-457200">
              <a:buFont typeface="+mj-lt"/>
              <a:buAutoNum type="arabicPeriod"/>
            </a:pPr>
            <a:r>
              <a:rPr lang="zh-TW" altLang="en-US" dirty="0"/>
              <a:t>開始遊戲後要選擇角色</a:t>
            </a:r>
            <a:endParaRPr lang="en-US" altLang="zh-TW" dirty="0"/>
          </a:p>
          <a:p>
            <a:pPr marL="914400" lvl="1" indent="-457200">
              <a:buFont typeface="+mj-lt"/>
              <a:buAutoNum type="arabicPeriod"/>
            </a:pPr>
            <a:r>
              <a:rPr lang="zh-TW" altLang="en-US" dirty="0"/>
              <a:t>選擇完之後才能進入戰鬥</a:t>
            </a:r>
            <a:endParaRPr lang="en-US" altLang="zh-TW" dirty="0"/>
          </a:p>
          <a:p>
            <a:pPr marL="914400" lvl="1" indent="-457200">
              <a:buFont typeface="+mj-lt"/>
              <a:buAutoNum type="arabicPeriod"/>
            </a:pPr>
            <a:r>
              <a:rPr lang="zh-TW" altLang="en-US" dirty="0"/>
              <a:t>在戰鬥結束後要顯示成功或失敗</a:t>
            </a:r>
            <a:endParaRPr lang="en-US" altLang="zh-TW" dirty="0"/>
          </a:p>
        </p:txBody>
      </p:sp>
    </p:spTree>
    <p:extLst>
      <p:ext uri="{BB962C8B-B14F-4D97-AF65-F5344CB8AC3E}">
        <p14:creationId xmlns:p14="http://schemas.microsoft.com/office/powerpoint/2010/main" val="406863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67B7475-469C-4814-9484-3534C6187ADC}"/>
              </a:ext>
            </a:extLst>
          </p:cNvPr>
          <p:cNvPicPr>
            <a:picLocks noChangeAspect="1"/>
          </p:cNvPicPr>
          <p:nvPr/>
        </p:nvPicPr>
        <p:blipFill>
          <a:blip r:embed="rId2"/>
          <a:stretch>
            <a:fillRect/>
          </a:stretch>
        </p:blipFill>
        <p:spPr>
          <a:xfrm>
            <a:off x="3110894" y="2576963"/>
            <a:ext cx="5970212"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起始頁面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一定要有開始按鈕，大小位置顏色等屬性皆不限。</a:t>
            </a:r>
          </a:p>
        </p:txBody>
      </p:sp>
    </p:spTree>
    <p:extLst>
      <p:ext uri="{BB962C8B-B14F-4D97-AF65-F5344CB8AC3E}">
        <p14:creationId xmlns:p14="http://schemas.microsoft.com/office/powerpoint/2010/main" val="1455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選角頁面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只要能夠顯示選擇了哪些角色就行，形式不限。</a:t>
            </a:r>
            <a:endParaRPr lang="en-US" altLang="zh-TW" dirty="0"/>
          </a:p>
          <a:p>
            <a:r>
              <a:rPr lang="zh-TW" altLang="en-US" dirty="0"/>
              <a:t>在範例中使用的是 </a:t>
            </a:r>
            <a:r>
              <a:rPr lang="en-US" altLang="zh-TW" dirty="0"/>
              <a:t>ListBox</a:t>
            </a:r>
            <a:r>
              <a:rPr lang="zh-TW" altLang="en-US" dirty="0"/>
              <a:t>，也可使用一排按鈕，再將選擇的做標記，以實作方便為主。</a:t>
            </a:r>
            <a:endParaRPr lang="en-US" altLang="zh-TW" dirty="0"/>
          </a:p>
          <a:p>
            <a:r>
              <a:rPr lang="zh-TW" altLang="en-US" dirty="0"/>
              <a:t>要有開始行動的按鈕，按下後才進入戰鬥。</a:t>
            </a:r>
            <a:endParaRPr lang="en-US" altLang="zh-TW" dirty="0"/>
          </a:p>
        </p:txBody>
      </p:sp>
    </p:spTree>
    <p:extLst>
      <p:ext uri="{BB962C8B-B14F-4D97-AF65-F5344CB8AC3E}">
        <p14:creationId xmlns:p14="http://schemas.microsoft.com/office/powerpoint/2010/main" val="555880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起始頁面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要有一個開始遊戲按鈕，按了才會開始遊戲。</a:t>
            </a:r>
          </a:p>
        </p:txBody>
      </p:sp>
      <p:pic>
        <p:nvPicPr>
          <p:cNvPr id="5" name="圖片 4">
            <a:extLst>
              <a:ext uri="{FF2B5EF4-FFF2-40B4-BE49-F238E27FC236}">
                <a16:creationId xmlns:a16="http://schemas.microsoft.com/office/drawing/2014/main" id="{F5ABFB1D-423D-3160-7619-162DF098D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7" y="2576963"/>
            <a:ext cx="5832726" cy="3600000"/>
          </a:xfrm>
          <a:prstGeom prst="rect">
            <a:avLst/>
          </a:prstGeom>
        </p:spPr>
      </p:pic>
    </p:spTree>
    <p:extLst>
      <p:ext uri="{BB962C8B-B14F-4D97-AF65-F5344CB8AC3E}">
        <p14:creationId xmlns:p14="http://schemas.microsoft.com/office/powerpoint/2010/main" val="2771276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畫面中要包含以下元素。</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spTree>
    <p:extLst>
      <p:ext uri="{BB962C8B-B14F-4D97-AF65-F5344CB8AC3E}">
        <p14:creationId xmlns:p14="http://schemas.microsoft.com/office/powerpoint/2010/main" val="306341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左方會有兩個數字，分別表示</a:t>
            </a:r>
            <a:r>
              <a:rPr lang="en-US" altLang="zh-TW" dirty="0"/>
              <a:t> </a:t>
            </a:r>
            <a:r>
              <a:rPr lang="zh-TW" altLang="en-US" dirty="0"/>
              <a:t>我方生命值</a:t>
            </a:r>
            <a:r>
              <a:rPr lang="en-US" altLang="zh-TW" dirty="0"/>
              <a:t>/</a:t>
            </a:r>
            <a:r>
              <a:rPr lang="zh-TW" altLang="en-US" dirty="0"/>
              <a:t>剩餘敵人數量。</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0"/>
            <a:ext cx="5961700" cy="3599999"/>
          </a:xfrm>
          <a:prstGeom prst="rect">
            <a:avLst/>
          </a:prstGeom>
        </p:spPr>
      </p:pic>
    </p:spTree>
    <p:extLst>
      <p:ext uri="{BB962C8B-B14F-4D97-AF65-F5344CB8AC3E}">
        <p14:creationId xmlns:p14="http://schemas.microsoft.com/office/powerpoint/2010/main" val="3606855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在右方顯示的是部署費用，每秒鐘會回復 </a:t>
            </a:r>
            <a:r>
              <a:rPr lang="en-US" altLang="zh-TW" dirty="0"/>
              <a:t>1 </a:t>
            </a:r>
            <a:r>
              <a:rPr lang="zh-TW" altLang="en-US" dirty="0"/>
              <a:t>點，最大值為</a:t>
            </a:r>
            <a:r>
              <a:rPr lang="en-US" altLang="zh-TW" dirty="0"/>
              <a:t>99</a:t>
            </a:r>
            <a:r>
              <a:rPr lang="zh-TW" altLang="en-US" dirty="0"/>
              <a:t>點。</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0"/>
            <a:ext cx="5961700" cy="3599998"/>
          </a:xfrm>
          <a:prstGeom prst="rect">
            <a:avLst/>
          </a:prstGeom>
        </p:spPr>
      </p:pic>
    </p:spTree>
    <p:extLst>
      <p:ext uri="{BB962C8B-B14F-4D97-AF65-F5344CB8AC3E}">
        <p14:creationId xmlns:p14="http://schemas.microsoft.com/office/powerpoint/2010/main" val="148437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下方會有一個列表顯示待部署的角色。</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8" y="2576960"/>
            <a:ext cx="5961702" cy="3599999"/>
          </a:xfrm>
          <a:prstGeom prst="rect">
            <a:avLst/>
          </a:prstGeom>
        </p:spPr>
      </p:pic>
    </p:spTree>
    <p:extLst>
      <p:ext uri="{BB962C8B-B14F-4D97-AF65-F5344CB8AC3E}">
        <p14:creationId xmlns:p14="http://schemas.microsoft.com/office/powerpoint/2010/main" val="1178954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待部署的角色會標示名字與所需的部署費用。</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8" y="2576960"/>
            <a:ext cx="5961702" cy="3599999"/>
          </a:xfrm>
          <a:prstGeom prst="rect">
            <a:avLst/>
          </a:prstGeom>
        </p:spPr>
      </p:pic>
    </p:spTree>
    <p:extLst>
      <p:ext uri="{BB962C8B-B14F-4D97-AF65-F5344CB8AC3E}">
        <p14:creationId xmlns:p14="http://schemas.microsoft.com/office/powerpoint/2010/main" val="3422519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在畫面中間的是地圖， </a:t>
            </a:r>
            <a:r>
              <a:rPr lang="en-US" altLang="zh-TW" dirty="0"/>
              <a:t>3x11</a:t>
            </a:r>
            <a:r>
              <a:rPr lang="zh-TW" altLang="en-US" dirty="0"/>
              <a:t> 的矩形，其中每一格皆為正方形。</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5" name="圖片 4" descr="一張含有 胭脂紅 的圖片&#10;&#10;自動產生的描述">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149" y="2576962"/>
            <a:ext cx="5961702" cy="3600000"/>
          </a:xfrm>
          <a:prstGeom prst="rect">
            <a:avLst/>
          </a:prstGeom>
        </p:spPr>
      </p:pic>
    </p:spTree>
    <p:extLst>
      <p:ext uri="{BB962C8B-B14F-4D97-AF65-F5344CB8AC3E}">
        <p14:creationId xmlns:p14="http://schemas.microsoft.com/office/powerpoint/2010/main" val="3029884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地圖中每一格為地塊，可部署的地塊會是白色。</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2"/>
            <a:ext cx="5961702" cy="3599999"/>
          </a:xfrm>
          <a:prstGeom prst="rect">
            <a:avLst/>
          </a:prstGeom>
        </p:spPr>
      </p:pic>
    </p:spTree>
    <p:extLst>
      <p:ext uri="{BB962C8B-B14F-4D97-AF65-F5344CB8AC3E}">
        <p14:creationId xmlns:p14="http://schemas.microsoft.com/office/powerpoint/2010/main" val="1590855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在地塊上可以部署角色。</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50" y="2576962"/>
            <a:ext cx="5961700" cy="3599999"/>
          </a:xfrm>
          <a:prstGeom prst="rect">
            <a:avLst/>
          </a:prstGeom>
        </p:spPr>
      </p:pic>
      <p:pic>
        <p:nvPicPr>
          <p:cNvPr id="9" name="圖片 8" descr="一張含有 胭脂紅 的圖片&#10;&#10;自動產生的描述">
            <a:extLst>
              <a:ext uri="{FF2B5EF4-FFF2-40B4-BE49-F238E27FC236}">
                <a16:creationId xmlns:a16="http://schemas.microsoft.com/office/drawing/2014/main" id="{5AD87DCA-6A8A-AA54-6D8B-21509E7CF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148" y="2576960"/>
            <a:ext cx="5961702" cy="3600000"/>
          </a:xfrm>
          <a:prstGeom prst="rect">
            <a:avLst/>
          </a:prstGeom>
        </p:spPr>
      </p:pic>
    </p:spTree>
    <p:extLst>
      <p:ext uri="{BB962C8B-B14F-4D97-AF65-F5344CB8AC3E}">
        <p14:creationId xmlns:p14="http://schemas.microsoft.com/office/powerpoint/2010/main" val="2472238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Rectangle, 螢幕擷取畫面, 行, 正方形 的圖片&#10;&#10;自動產生的描述">
            <a:extLst>
              <a:ext uri="{FF2B5EF4-FFF2-40B4-BE49-F238E27FC236}">
                <a16:creationId xmlns:a16="http://schemas.microsoft.com/office/drawing/2014/main" id="{E3B331AF-E0A4-9F1F-7D24-7765E00B0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999" y="2576962"/>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以拖曳的方式從待部署列表中部署角色至地塊。</a:t>
            </a:r>
          </a:p>
        </p:txBody>
      </p:sp>
    </p:spTree>
    <p:extLst>
      <p:ext uri="{BB962C8B-B14F-4D97-AF65-F5344CB8AC3E}">
        <p14:creationId xmlns:p14="http://schemas.microsoft.com/office/powerpoint/2010/main" val="2797479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Rectangle, 螢幕擷取畫面, 行, 正方形 的圖片&#10;&#10;自動產生的描述">
            <a:extLst>
              <a:ext uri="{FF2B5EF4-FFF2-40B4-BE49-F238E27FC236}">
                <a16:creationId xmlns:a16="http://schemas.microsoft.com/office/drawing/2014/main" id="{E3B331AF-E0A4-9F1F-7D24-7765E00B0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999" y="2576962"/>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部署角色時會消耗相應的部署費用。</a:t>
            </a:r>
          </a:p>
        </p:txBody>
      </p:sp>
      <p:pic>
        <p:nvPicPr>
          <p:cNvPr id="6" name="圖片 5" descr="一張含有 胭脂紅 的圖片&#10;&#10;自動產生的描述">
            <a:extLst>
              <a:ext uri="{FF2B5EF4-FFF2-40B4-BE49-F238E27FC236}">
                <a16:creationId xmlns:a16="http://schemas.microsoft.com/office/drawing/2014/main" id="{238785AB-35CC-4849-9844-D7FA5E9D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148" y="2576962"/>
            <a:ext cx="5961702" cy="3600000"/>
          </a:xfrm>
          <a:prstGeom prst="rect">
            <a:avLst/>
          </a:prstGeom>
        </p:spPr>
      </p:pic>
    </p:spTree>
    <p:extLst>
      <p:ext uri="{BB962C8B-B14F-4D97-AF65-F5344CB8AC3E}">
        <p14:creationId xmlns:p14="http://schemas.microsoft.com/office/powerpoint/2010/main" val="229119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a:t>遊戲頁面</a:t>
            </a:r>
            <a:endParaRPr lang="zh-TW" altLang="en-US" dirty="0"/>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a:t>下方有一個盤子，用來接水果。</a:t>
            </a:r>
            <a:endParaRPr lang="zh-TW" altLang="en-US" dirty="0"/>
          </a:p>
        </p:txBody>
      </p:sp>
      <p:pic>
        <p:nvPicPr>
          <p:cNvPr id="5" name="圖片 4">
            <a:extLst>
              <a:ext uri="{FF2B5EF4-FFF2-40B4-BE49-F238E27FC236}">
                <a16:creationId xmlns:a16="http://schemas.microsoft.com/office/drawing/2014/main" id="{F5ABFB1D-423D-3160-7619-162DF098D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6" y="2576963"/>
            <a:ext cx="5832726" cy="3600000"/>
          </a:xfrm>
          <a:prstGeom prst="rect">
            <a:avLst/>
          </a:prstGeom>
        </p:spPr>
      </p:pic>
      <p:pic>
        <p:nvPicPr>
          <p:cNvPr id="19" name="圖片 18" descr="一張含有 黑暗, 胭脂紅, 螢幕擷取畫面 的圖片&#10;&#10;自動產生的描述">
            <a:extLst>
              <a:ext uri="{FF2B5EF4-FFF2-40B4-BE49-F238E27FC236}">
                <a16:creationId xmlns:a16="http://schemas.microsoft.com/office/drawing/2014/main" id="{A5A62F7F-F162-490F-B85F-2C8A5292D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636" y="2576963"/>
            <a:ext cx="5832727" cy="3600000"/>
          </a:xfrm>
          <a:prstGeom prst="rect">
            <a:avLst/>
          </a:prstGeom>
        </p:spPr>
      </p:pic>
    </p:spTree>
    <p:extLst>
      <p:ext uri="{BB962C8B-B14F-4D97-AF65-F5344CB8AC3E}">
        <p14:creationId xmlns:p14="http://schemas.microsoft.com/office/powerpoint/2010/main" val="2741790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normAutofit/>
          </a:bodyPr>
          <a:lstStyle/>
          <a:p>
            <a:r>
              <a:rPr lang="zh-TW" altLang="en-US" sz="2600" dirty="0"/>
              <a:t>在已部署的角色上會顯示名稱、當前生命</a:t>
            </a:r>
            <a:r>
              <a:rPr lang="en-US" altLang="zh-TW" sz="2600" dirty="0"/>
              <a:t>/</a:t>
            </a:r>
            <a:r>
              <a:rPr lang="zh-TW" altLang="en-US" sz="2600" dirty="0"/>
              <a:t>最大生命、充能剩餘時間。</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descr="一張含有 胭脂紅 的圖片&#10;&#10;自動產生的描述">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148" y="2576960"/>
            <a:ext cx="5961702" cy="3600000"/>
          </a:xfrm>
          <a:prstGeom prst="rect">
            <a:avLst/>
          </a:prstGeom>
        </p:spPr>
      </p:pic>
    </p:spTree>
    <p:extLst>
      <p:ext uri="{BB962C8B-B14F-4D97-AF65-F5344CB8AC3E}">
        <p14:creationId xmlns:p14="http://schemas.microsoft.com/office/powerpoint/2010/main" val="187584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把滑鼠移到角色上時會顯示該角色當前的資訊。</a:t>
            </a:r>
            <a:endParaRPr lang="zh-TW" altLang="en-US" dirty="0"/>
          </a:p>
        </p:txBody>
      </p:sp>
      <p:pic>
        <p:nvPicPr>
          <p:cNvPr id="4" name="圖片 3">
            <a:extLst>
              <a:ext uri="{FF2B5EF4-FFF2-40B4-BE49-F238E27FC236}">
                <a16:creationId xmlns:a16="http://schemas.microsoft.com/office/drawing/2014/main" id="{658A46C6-33C7-1446-2167-E259973E43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4297" y="2576957"/>
            <a:ext cx="5961702" cy="3599999"/>
          </a:xfrm>
          <a:prstGeom prst="rect">
            <a:avLst/>
          </a:prstGeom>
        </p:spPr>
      </p:pic>
    </p:spTree>
    <p:extLst>
      <p:ext uri="{BB962C8B-B14F-4D97-AF65-F5344CB8AC3E}">
        <p14:creationId xmlns:p14="http://schemas.microsoft.com/office/powerpoint/2010/main" val="2384799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normAutofit/>
          </a:bodyPr>
          <a:lstStyle/>
          <a:p>
            <a:r>
              <a:rPr lang="zh-TW" altLang="en-US" dirty="0"/>
              <a:t>充能剩餘時間 </a:t>
            </a:r>
            <a:r>
              <a:rPr lang="en-US" altLang="zh-TW" dirty="0"/>
              <a:t>&gt;0 </a:t>
            </a:r>
            <a:r>
              <a:rPr lang="zh-TW" altLang="en-US" dirty="0"/>
              <a:t>代表技能還沒準備好，以灰色標示。</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9" name="圖片 8" descr="一張含有 胭脂紅 的圖片&#10;&#10;自動產生的描述">
            <a:extLst>
              <a:ext uri="{FF2B5EF4-FFF2-40B4-BE49-F238E27FC236}">
                <a16:creationId xmlns:a16="http://schemas.microsoft.com/office/drawing/2014/main" id="{5AD87DCA-6A8A-AA54-6D8B-21509E7CF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148" y="2576960"/>
            <a:ext cx="5961702" cy="3600000"/>
          </a:xfrm>
          <a:prstGeom prst="rect">
            <a:avLst/>
          </a:prstGeom>
        </p:spPr>
      </p:pic>
    </p:spTree>
    <p:extLst>
      <p:ext uri="{BB962C8B-B14F-4D97-AF65-F5344CB8AC3E}">
        <p14:creationId xmlns:p14="http://schemas.microsoft.com/office/powerpoint/2010/main" val="144092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文字, 螢幕擷取畫面, Rectangle, 正方形 的圖片&#10;&#10;自動產生的描述">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當充能剩餘時間結束後，代表技能已準備完成，會轉為綠色。</a:t>
            </a:r>
            <a:endParaRPr lang="zh-TW" altLang="en-US" dirty="0"/>
          </a:p>
        </p:txBody>
      </p:sp>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5274" y="2576961"/>
            <a:ext cx="5961700" cy="3599999"/>
          </a:xfrm>
          <a:prstGeom prst="rect">
            <a:avLst/>
          </a:prstGeom>
        </p:spPr>
      </p:pic>
    </p:spTree>
    <p:extLst>
      <p:ext uri="{BB962C8B-B14F-4D97-AF65-F5344CB8AC3E}">
        <p14:creationId xmlns:p14="http://schemas.microsoft.com/office/powerpoint/2010/main" val="4260245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當技能準備完成時，點擊可以發動技能，發動後重新計時。</a:t>
            </a:r>
            <a:endParaRPr lang="zh-TW" altLang="en-US" dirty="0"/>
          </a:p>
        </p:txBody>
      </p:sp>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5274" y="2576961"/>
            <a:ext cx="5961700" cy="3599999"/>
          </a:xfrm>
          <a:prstGeom prst="rect">
            <a:avLst/>
          </a:prstGeom>
        </p:spPr>
      </p:pic>
    </p:spTree>
    <p:extLst>
      <p:ext uri="{BB962C8B-B14F-4D97-AF65-F5344CB8AC3E}">
        <p14:creationId xmlns:p14="http://schemas.microsoft.com/office/powerpoint/2010/main" val="280013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對場上的角色按右鍵可以撤退，撤退後回到待部署區。</a:t>
            </a:r>
            <a:endParaRPr lang="zh-TW" altLang="en-US" dirty="0"/>
          </a:p>
        </p:txBody>
      </p:sp>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65274" y="2576961"/>
            <a:ext cx="5961700" cy="3599999"/>
          </a:xfrm>
          <a:prstGeom prst="rect">
            <a:avLst/>
          </a:prstGeom>
        </p:spPr>
      </p:pic>
    </p:spTree>
    <p:extLst>
      <p:ext uri="{BB962C8B-B14F-4D97-AF65-F5344CB8AC3E}">
        <p14:creationId xmlns:p14="http://schemas.microsoft.com/office/powerpoint/2010/main" val="4070444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如果角色被擊倒 </a:t>
            </a:r>
            <a:r>
              <a:rPr lang="en-US" altLang="zh-TW" sz="2800" dirty="0"/>
              <a:t>(</a:t>
            </a:r>
            <a:r>
              <a:rPr lang="zh-TW" altLang="en-US" sz="2800" dirty="0"/>
              <a:t>即生命值歸零</a:t>
            </a:r>
            <a:r>
              <a:rPr lang="en-US" altLang="zh-TW" sz="2800" dirty="0"/>
              <a:t>)</a:t>
            </a:r>
            <a:r>
              <a:rPr lang="zh-TW" altLang="en-US" sz="2800" dirty="0"/>
              <a:t>，則同樣視為撤退。</a:t>
            </a:r>
            <a:endParaRPr lang="zh-TW" altLang="en-US" dirty="0"/>
          </a:p>
        </p:txBody>
      </p:sp>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999" y="2576957"/>
            <a:ext cx="5961700" cy="3599998"/>
          </a:xfrm>
          <a:prstGeom prst="rect">
            <a:avLst/>
          </a:prstGeom>
        </p:spPr>
      </p:pic>
    </p:spTree>
    <p:extLst>
      <p:ext uri="{BB962C8B-B14F-4D97-AF65-F5344CB8AC3E}">
        <p14:creationId xmlns:p14="http://schemas.microsoft.com/office/powerpoint/2010/main" val="1740850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pic>
        <p:nvPicPr>
          <p:cNvPr id="4" name="圖片 3">
            <a:extLst>
              <a:ext uri="{FF2B5EF4-FFF2-40B4-BE49-F238E27FC236}">
                <a16:creationId xmlns:a16="http://schemas.microsoft.com/office/drawing/2014/main" id="{1586164C-8D24-76CC-C51E-D485B3ED37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2"/>
            <a:ext cx="5961702" cy="3599999"/>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normAutofit/>
          </a:bodyPr>
          <a:lstStyle/>
          <a:p>
            <a:r>
              <a:rPr lang="zh-TW" altLang="en-US" sz="2600" dirty="0"/>
              <a:t>地圖中有敵人出生點，以紅色標示，敵人會從這裡出現，此處不可部署角色。</a:t>
            </a:r>
          </a:p>
        </p:txBody>
      </p:sp>
    </p:spTree>
    <p:extLst>
      <p:ext uri="{BB962C8B-B14F-4D97-AF65-F5344CB8AC3E}">
        <p14:creationId xmlns:p14="http://schemas.microsoft.com/office/powerpoint/2010/main" val="1756141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2"/>
            <a:ext cx="5961702" cy="3599999"/>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敵人以黃色色塊表示，上面會顯示敵人當前血量。</a:t>
            </a:r>
          </a:p>
        </p:txBody>
      </p:sp>
    </p:spTree>
    <p:extLst>
      <p:ext uri="{BB962C8B-B14F-4D97-AF65-F5344CB8AC3E}">
        <p14:creationId xmlns:p14="http://schemas.microsoft.com/office/powerpoint/2010/main" val="1059987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當敵人被擊倒或是進入防禦點時會扣除剩餘敵人的數量。</a:t>
            </a:r>
            <a:endParaRPr lang="zh-TW" altLang="en-US" dirty="0"/>
          </a:p>
        </p:txBody>
      </p:sp>
      <p:pic>
        <p:nvPicPr>
          <p:cNvPr id="4" name="圖片 3">
            <a:extLst>
              <a:ext uri="{FF2B5EF4-FFF2-40B4-BE49-F238E27FC236}">
                <a16:creationId xmlns:a16="http://schemas.microsoft.com/office/drawing/2014/main" id="{4AC19314-A9B9-EC88-187D-C02354F6C4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999" y="2576957"/>
            <a:ext cx="5961700" cy="3599999"/>
          </a:xfrm>
          <a:prstGeom prst="rect">
            <a:avLst/>
          </a:prstGeom>
        </p:spPr>
      </p:pic>
    </p:spTree>
    <p:extLst>
      <p:ext uri="{BB962C8B-B14F-4D97-AF65-F5344CB8AC3E}">
        <p14:creationId xmlns:p14="http://schemas.microsoft.com/office/powerpoint/2010/main" val="175587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水果會從正上方往下掉。</a:t>
            </a:r>
          </a:p>
        </p:txBody>
      </p:sp>
      <p:pic>
        <p:nvPicPr>
          <p:cNvPr id="5" name="圖片 4">
            <a:extLst>
              <a:ext uri="{FF2B5EF4-FFF2-40B4-BE49-F238E27FC236}">
                <a16:creationId xmlns:a16="http://schemas.microsoft.com/office/drawing/2014/main" id="{F5ABFB1D-423D-3160-7619-162DF098D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6" y="2576963"/>
            <a:ext cx="5832726" cy="3600000"/>
          </a:xfrm>
          <a:prstGeom prst="rect">
            <a:avLst/>
          </a:prstGeom>
        </p:spPr>
      </p:pic>
      <p:pic>
        <p:nvPicPr>
          <p:cNvPr id="19" name="圖片 18">
            <a:extLst>
              <a:ext uri="{FF2B5EF4-FFF2-40B4-BE49-F238E27FC236}">
                <a16:creationId xmlns:a16="http://schemas.microsoft.com/office/drawing/2014/main" id="{A5A62F7F-F162-490F-B85F-2C8A5292DD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79637" y="2576963"/>
            <a:ext cx="5832725" cy="3599999"/>
          </a:xfrm>
          <a:prstGeom prst="rect">
            <a:avLst/>
          </a:prstGeom>
        </p:spPr>
      </p:pic>
    </p:spTree>
    <p:extLst>
      <p:ext uri="{BB962C8B-B14F-4D97-AF65-F5344CB8AC3E}">
        <p14:creationId xmlns:p14="http://schemas.microsoft.com/office/powerpoint/2010/main" val="2369891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normAutofit/>
          </a:bodyPr>
          <a:lstStyle/>
          <a:p>
            <a:r>
              <a:rPr lang="zh-TW" altLang="en-US" sz="2700" dirty="0"/>
              <a:t>地圖中還有我方防禦點，以藍色標示，不可部署角色。</a:t>
            </a:r>
          </a:p>
        </p:txBody>
      </p:sp>
      <p:pic>
        <p:nvPicPr>
          <p:cNvPr id="6" name="圖片 5">
            <a:extLst>
              <a:ext uri="{FF2B5EF4-FFF2-40B4-BE49-F238E27FC236}">
                <a16:creationId xmlns:a16="http://schemas.microsoft.com/office/drawing/2014/main" id="{F6ECA229-D959-60D4-F375-E4FB574325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5" name="圖片 4">
            <a:extLst>
              <a:ext uri="{FF2B5EF4-FFF2-40B4-BE49-F238E27FC236}">
                <a16:creationId xmlns:a16="http://schemas.microsoft.com/office/drawing/2014/main" id="{B22E37A2-18EB-F81B-FA62-D56F830F1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50" y="2576962"/>
            <a:ext cx="5961700" cy="3599999"/>
          </a:xfrm>
          <a:prstGeom prst="rect">
            <a:avLst/>
          </a:prstGeom>
        </p:spPr>
      </p:pic>
    </p:spTree>
    <p:extLst>
      <p:ext uri="{BB962C8B-B14F-4D97-AF65-F5344CB8AC3E}">
        <p14:creationId xmlns:p14="http://schemas.microsoft.com/office/powerpoint/2010/main" val="3449847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如果敵人進入防禦點會扣除我方生命值。</a:t>
            </a:r>
            <a:endParaRPr lang="zh-TW" altLang="en-US" dirty="0"/>
          </a:p>
        </p:txBody>
      </p:sp>
      <p:pic>
        <p:nvPicPr>
          <p:cNvPr id="4" name="圖片 3">
            <a:extLst>
              <a:ext uri="{FF2B5EF4-FFF2-40B4-BE49-F238E27FC236}">
                <a16:creationId xmlns:a16="http://schemas.microsoft.com/office/drawing/2014/main" id="{4AC19314-A9B9-EC88-187D-C02354F6C4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5999" y="2576957"/>
            <a:ext cx="5961700" cy="3599999"/>
          </a:xfrm>
          <a:prstGeom prst="rect">
            <a:avLst/>
          </a:prstGeom>
        </p:spPr>
      </p:pic>
    </p:spTree>
    <p:extLst>
      <p:ext uri="{BB962C8B-B14F-4D97-AF65-F5344CB8AC3E}">
        <p14:creationId xmlns:p14="http://schemas.microsoft.com/office/powerpoint/2010/main" val="844621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當生命值歸零時則輸掉遊戲。</a:t>
            </a:r>
            <a:endParaRPr lang="zh-TW" altLang="en-US" dirty="0"/>
          </a:p>
        </p:txBody>
      </p:sp>
    </p:spTree>
    <p:extLst>
      <p:ext uri="{BB962C8B-B14F-4D97-AF65-F5344CB8AC3E}">
        <p14:creationId xmlns:p14="http://schemas.microsoft.com/office/powerpoint/2010/main" val="1102424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0ED7C20D-8174-AC6E-77A2-055053F901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5999" y="2576960"/>
            <a:ext cx="6300000" cy="3600000"/>
          </a:xfrm>
          <a:prstGeom prst="rect">
            <a:avLst/>
          </a:prstGeom>
        </p:spPr>
      </p:pic>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 </a:t>
            </a:r>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sz="2800" dirty="0"/>
              <a:t>如果所有剩餘敵人為 </a:t>
            </a:r>
            <a:r>
              <a:rPr lang="en-US" altLang="zh-TW" sz="2800" dirty="0"/>
              <a:t>0</a:t>
            </a:r>
            <a:r>
              <a:rPr lang="zh-TW" altLang="en-US" sz="2800" dirty="0"/>
              <a:t> 且生命值大於 </a:t>
            </a:r>
            <a:r>
              <a:rPr lang="en-US" altLang="zh-TW" sz="2800" dirty="0"/>
              <a:t>0 </a:t>
            </a:r>
            <a:r>
              <a:rPr lang="zh-TW" altLang="en-US" sz="2800" dirty="0"/>
              <a:t>則獲勝。</a:t>
            </a:r>
            <a:endParaRPr lang="zh-TW" altLang="en-US" dirty="0"/>
          </a:p>
        </p:txBody>
      </p:sp>
    </p:spTree>
    <p:extLst>
      <p:ext uri="{BB962C8B-B14F-4D97-AF65-F5344CB8AC3E}">
        <p14:creationId xmlns:p14="http://schemas.microsoft.com/office/powerpoint/2010/main" val="330961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lstStyle/>
          <a:p>
            <a:r>
              <a:rPr lang="zh-TW" altLang="en-US" dirty="0"/>
              <a:t>對於我方，將視窗的左方定義為前方</a:t>
            </a:r>
            <a:endParaRPr lang="en-US" altLang="zh-TW" dirty="0"/>
          </a:p>
          <a:p>
            <a:r>
              <a:rPr lang="zh-TW" altLang="en-US" dirty="0"/>
              <a:t>對於敵方，將視窗的右方定義為前方</a:t>
            </a:r>
            <a:endParaRPr lang="en-US" altLang="zh-TW" dirty="0"/>
          </a:p>
          <a:p>
            <a:endParaRPr lang="zh-TW" altLang="en-US" dirty="0"/>
          </a:p>
        </p:txBody>
      </p:sp>
    </p:spTree>
    <p:extLst>
      <p:ext uri="{BB962C8B-B14F-4D97-AF65-F5344CB8AC3E}">
        <p14:creationId xmlns:p14="http://schemas.microsoft.com/office/powerpoint/2010/main" val="731767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lstStyle/>
          <a:p>
            <a:r>
              <a:rPr lang="zh-TW" altLang="en-US" dirty="0"/>
              <a:t>我方部署的角色，可以攻擊前方及左右一格內的一名敵人。</a:t>
            </a:r>
          </a:p>
        </p:txBody>
      </p:sp>
      <p:pic>
        <p:nvPicPr>
          <p:cNvPr id="5" name="圖片 4">
            <a:extLst>
              <a:ext uri="{FF2B5EF4-FFF2-40B4-BE49-F238E27FC236}">
                <a16:creationId xmlns:a16="http://schemas.microsoft.com/office/drawing/2014/main" id="{38C5E47A-7B94-1079-E310-8A20C6A951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15149" y="2576963"/>
            <a:ext cx="5961700" cy="3599999"/>
          </a:xfrm>
          <a:prstGeom prst="rect">
            <a:avLst/>
          </a:prstGeom>
        </p:spPr>
      </p:pic>
      <p:pic>
        <p:nvPicPr>
          <p:cNvPr id="6" name="圖片 5">
            <a:extLst>
              <a:ext uri="{FF2B5EF4-FFF2-40B4-BE49-F238E27FC236}">
                <a16:creationId xmlns:a16="http://schemas.microsoft.com/office/drawing/2014/main" id="{037A4378-EC25-2314-3399-B4AC117614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149" y="2576964"/>
            <a:ext cx="5961700" cy="3599998"/>
          </a:xfrm>
          <a:prstGeom prst="rect">
            <a:avLst/>
          </a:prstGeom>
        </p:spPr>
      </p:pic>
    </p:spTree>
    <p:extLst>
      <p:ext uri="{BB962C8B-B14F-4D97-AF65-F5344CB8AC3E}">
        <p14:creationId xmlns:p14="http://schemas.microsoft.com/office/powerpoint/2010/main" val="1383121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r>
              <a:rPr lang="zh-TW" altLang="en-US" dirty="0"/>
              <a:t>敵人會向前方移動，如果遇到角色則會被阻擋，並停止移動。</a:t>
            </a:r>
            <a:endParaRPr lang="en-US" altLang="zh-TW" dirty="0"/>
          </a:p>
          <a:p>
            <a:r>
              <a:rPr lang="zh-TW" altLang="en-US" dirty="0"/>
              <a:t>敵人只有在被阻擋的時候才會攻擊</a:t>
            </a:r>
          </a:p>
        </p:txBody>
      </p:sp>
      <p:pic>
        <p:nvPicPr>
          <p:cNvPr id="5" name="圖片 4">
            <a:extLst>
              <a:ext uri="{FF2B5EF4-FFF2-40B4-BE49-F238E27FC236}">
                <a16:creationId xmlns:a16="http://schemas.microsoft.com/office/drawing/2014/main" id="{38C5E47A-7B94-1079-E310-8A20C6A951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95643" y="2915718"/>
            <a:ext cx="5400714" cy="3261245"/>
          </a:xfrm>
          <a:prstGeom prst="rect">
            <a:avLst/>
          </a:prstGeom>
        </p:spPr>
      </p:pic>
      <p:cxnSp>
        <p:nvCxnSpPr>
          <p:cNvPr id="9" name="直線單箭頭接點 8">
            <a:extLst>
              <a:ext uri="{FF2B5EF4-FFF2-40B4-BE49-F238E27FC236}">
                <a16:creationId xmlns:a16="http://schemas.microsoft.com/office/drawing/2014/main" id="{76D05E23-24FA-25C5-AA4C-AFE6FFE8D75F}"/>
              </a:ext>
            </a:extLst>
          </p:cNvPr>
          <p:cNvCxnSpPr>
            <a:cxnSpLocks/>
          </p:cNvCxnSpPr>
          <p:nvPr/>
        </p:nvCxnSpPr>
        <p:spPr>
          <a:xfrm>
            <a:off x="4349579" y="4250724"/>
            <a:ext cx="398505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896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r>
              <a:rPr lang="zh-TW" altLang="en-US" sz="2400" dirty="0"/>
              <a:t>判斷機制以敵人的中心點為主，以下圖為例，在第 </a:t>
            </a:r>
            <a:r>
              <a:rPr lang="en-US" altLang="zh-TW" sz="2400" dirty="0"/>
              <a:t>6</a:t>
            </a:r>
            <a:r>
              <a:rPr lang="zh-TW" altLang="en-US" sz="2400" dirty="0"/>
              <a:t> 格有角色，因此敵人會停留在第 </a:t>
            </a:r>
            <a:r>
              <a:rPr lang="en-US" altLang="zh-TW" sz="2400" dirty="0"/>
              <a:t>5</a:t>
            </a:r>
            <a:r>
              <a:rPr lang="zh-TW" altLang="en-US" sz="2400" dirty="0"/>
              <a:t> 格，確保在第 </a:t>
            </a:r>
            <a:r>
              <a:rPr lang="en-US" altLang="zh-TW" sz="2400" dirty="0"/>
              <a:t>5</a:t>
            </a:r>
            <a:r>
              <a:rPr lang="zh-TW" altLang="en-US" sz="2400" dirty="0"/>
              <a:t> 格上方及下方的角色也能夠攻擊到敵人。</a:t>
            </a:r>
          </a:p>
        </p:txBody>
      </p:sp>
      <p:pic>
        <p:nvPicPr>
          <p:cNvPr id="8" name="圖片 7" descr="一張含有 螢幕擷取畫面, Rectangle, 正方形, 圖表 的圖片&#10;&#10;自動產生的描述">
            <a:extLst>
              <a:ext uri="{FF2B5EF4-FFF2-40B4-BE49-F238E27FC236}">
                <a16:creationId xmlns:a16="http://schemas.microsoft.com/office/drawing/2014/main" id="{A144D671-AD4D-B4D8-A6DE-6D9E6152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000" y="2576963"/>
            <a:ext cx="6300000" cy="3600000"/>
          </a:xfrm>
          <a:prstGeom prst="rect">
            <a:avLst/>
          </a:prstGeom>
        </p:spPr>
      </p:pic>
    </p:spTree>
    <p:extLst>
      <p:ext uri="{BB962C8B-B14F-4D97-AF65-F5344CB8AC3E}">
        <p14:creationId xmlns:p14="http://schemas.microsoft.com/office/powerpoint/2010/main" val="456617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r>
              <a:rPr lang="zh-TW" altLang="en-US" sz="2400" dirty="0"/>
              <a:t>如果在行進中放置角色進行阻擋，則敵人會立即停下。</a:t>
            </a:r>
          </a:p>
        </p:txBody>
      </p:sp>
      <p:pic>
        <p:nvPicPr>
          <p:cNvPr id="8" name="圖片 7">
            <a:extLst>
              <a:ext uri="{FF2B5EF4-FFF2-40B4-BE49-F238E27FC236}">
                <a16:creationId xmlns:a16="http://schemas.microsoft.com/office/drawing/2014/main" id="{A144D671-AD4D-B4D8-A6DE-6D9E615285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6000" y="2576963"/>
            <a:ext cx="6300000" cy="3600000"/>
          </a:xfrm>
          <a:prstGeom prst="rect">
            <a:avLst/>
          </a:prstGeom>
        </p:spPr>
      </p:pic>
    </p:spTree>
    <p:extLst>
      <p:ext uri="{BB962C8B-B14F-4D97-AF65-F5344CB8AC3E}">
        <p14:creationId xmlns:p14="http://schemas.microsoft.com/office/powerpoint/2010/main" val="4054965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pPr>
              <a:spcAft>
                <a:spcPts val="100"/>
              </a:spcAft>
            </a:pPr>
            <a:r>
              <a:rPr lang="zh-TW" altLang="en-US" dirty="0"/>
              <a:t>每個角色會有以下的參數</a:t>
            </a:r>
            <a:endParaRPr lang="en-US" altLang="zh-TW" dirty="0"/>
          </a:p>
          <a:p>
            <a:pPr lvl="1">
              <a:spcAft>
                <a:spcPts val="100"/>
              </a:spcAft>
            </a:pPr>
            <a:r>
              <a:rPr lang="zh-TW" altLang="en-US" dirty="0"/>
              <a:t>生命值</a:t>
            </a:r>
            <a:endParaRPr lang="en-US" altLang="zh-TW" dirty="0"/>
          </a:p>
          <a:p>
            <a:pPr lvl="1">
              <a:spcAft>
                <a:spcPts val="100"/>
              </a:spcAft>
            </a:pPr>
            <a:r>
              <a:rPr lang="zh-TW" altLang="en-US" dirty="0"/>
              <a:t>防禦力</a:t>
            </a:r>
            <a:endParaRPr lang="en-US" altLang="zh-TW" dirty="0"/>
          </a:p>
          <a:p>
            <a:pPr lvl="1">
              <a:spcAft>
                <a:spcPts val="100"/>
              </a:spcAft>
            </a:pPr>
            <a:r>
              <a:rPr lang="zh-TW" altLang="en-US" dirty="0"/>
              <a:t>攻擊力</a:t>
            </a:r>
            <a:endParaRPr lang="en-US" altLang="zh-TW" dirty="0"/>
          </a:p>
          <a:p>
            <a:pPr lvl="1">
              <a:spcAft>
                <a:spcPts val="100"/>
              </a:spcAft>
            </a:pPr>
            <a:r>
              <a:rPr lang="zh-TW" altLang="en-US" dirty="0"/>
              <a:t>部署費用</a:t>
            </a:r>
            <a:endParaRPr lang="en-US" altLang="zh-TW" dirty="0"/>
          </a:p>
          <a:p>
            <a:pPr lvl="1">
              <a:spcAft>
                <a:spcPts val="100"/>
              </a:spcAft>
            </a:pPr>
            <a:r>
              <a:rPr lang="zh-TW" altLang="en-US" dirty="0"/>
              <a:t>技能冷卻時間</a:t>
            </a:r>
            <a:endParaRPr lang="en-US" altLang="zh-TW" dirty="0"/>
          </a:p>
          <a:p>
            <a:pPr>
              <a:spcAft>
                <a:spcPts val="100"/>
              </a:spcAft>
            </a:pPr>
            <a:r>
              <a:rPr lang="zh-TW" altLang="en-US" dirty="0"/>
              <a:t>除了以上屬性外還會有不同技能</a:t>
            </a:r>
            <a:endParaRPr lang="en-US" altLang="zh-TW" dirty="0"/>
          </a:p>
          <a:p>
            <a:pPr>
              <a:spcAft>
                <a:spcPts val="100"/>
              </a:spcAft>
            </a:pPr>
            <a:r>
              <a:rPr lang="zh-TW" altLang="en-US" dirty="0"/>
              <a:t>關於角色的參數以及技能的說明以及實際效果請參考：</a:t>
            </a:r>
            <a:endParaRPr lang="en-US" altLang="zh-TW" dirty="0"/>
          </a:p>
          <a:p>
            <a:pPr lvl="1">
              <a:spcAft>
                <a:spcPts val="100"/>
              </a:spcAft>
            </a:pPr>
            <a:r>
              <a:rPr lang="en-US" altLang="zh-TW" dirty="0">
                <a:hlinkClick r:id="rId2"/>
              </a:rPr>
              <a:t>https://hackmd.io/@zhihao1021/wpd-week6-practice-skills</a:t>
            </a:r>
            <a:r>
              <a:rPr lang="en-US" altLang="zh-TW" dirty="0"/>
              <a:t> </a:t>
            </a:r>
          </a:p>
          <a:p>
            <a:pPr lvl="1">
              <a:spcAft>
                <a:spcPts val="100"/>
              </a:spcAft>
            </a:pPr>
            <a:endParaRPr lang="en-US" altLang="zh-TW" dirty="0"/>
          </a:p>
        </p:txBody>
      </p:sp>
    </p:spTree>
    <p:extLst>
      <p:ext uri="{BB962C8B-B14F-4D97-AF65-F5344CB8AC3E}">
        <p14:creationId xmlns:p14="http://schemas.microsoft.com/office/powerpoint/2010/main" val="18955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遊戲頁面</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左上角會顯示你共接到</a:t>
            </a:r>
            <a:r>
              <a:rPr lang="en-US" altLang="zh-TW" dirty="0"/>
              <a:t>/</a:t>
            </a:r>
            <a:r>
              <a:rPr lang="zh-TW" altLang="en-US" dirty="0"/>
              <a:t>沒接到多少水果。</a:t>
            </a:r>
          </a:p>
        </p:txBody>
      </p:sp>
      <p:pic>
        <p:nvPicPr>
          <p:cNvPr id="5" name="圖片 4">
            <a:extLst>
              <a:ext uri="{FF2B5EF4-FFF2-40B4-BE49-F238E27FC236}">
                <a16:creationId xmlns:a16="http://schemas.microsoft.com/office/drawing/2014/main" id="{F5ABFB1D-423D-3160-7619-162DF098DE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6" y="2576963"/>
            <a:ext cx="5832726" cy="3600000"/>
          </a:xfrm>
          <a:prstGeom prst="rect">
            <a:avLst/>
          </a:prstGeom>
        </p:spPr>
      </p:pic>
      <p:pic>
        <p:nvPicPr>
          <p:cNvPr id="19" name="圖片 18">
            <a:extLst>
              <a:ext uri="{FF2B5EF4-FFF2-40B4-BE49-F238E27FC236}">
                <a16:creationId xmlns:a16="http://schemas.microsoft.com/office/drawing/2014/main" id="{A5A62F7F-F162-490F-B85F-2C8A5292DD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79636" y="2576963"/>
            <a:ext cx="5832727" cy="3599999"/>
          </a:xfrm>
          <a:prstGeom prst="rect">
            <a:avLst/>
          </a:prstGeom>
        </p:spPr>
      </p:pic>
    </p:spTree>
    <p:extLst>
      <p:ext uri="{BB962C8B-B14F-4D97-AF65-F5344CB8AC3E}">
        <p14:creationId xmlns:p14="http://schemas.microsoft.com/office/powerpoint/2010/main" val="3371745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機制說明</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r>
              <a:rPr lang="zh-TW" altLang="en-US" dirty="0"/>
              <a:t>敵人有以下屬性</a:t>
            </a:r>
            <a:endParaRPr lang="en-US" altLang="zh-TW" dirty="0"/>
          </a:p>
          <a:p>
            <a:pPr lvl="1"/>
            <a:r>
              <a:rPr lang="zh-TW" altLang="en-US" dirty="0"/>
              <a:t>生命值</a:t>
            </a:r>
            <a:endParaRPr lang="en-US" altLang="zh-TW" dirty="0"/>
          </a:p>
          <a:p>
            <a:pPr lvl="1"/>
            <a:r>
              <a:rPr lang="zh-TW" altLang="en-US" dirty="0"/>
              <a:t>攻擊力</a:t>
            </a:r>
            <a:endParaRPr lang="en-US" altLang="zh-TW" dirty="0"/>
          </a:p>
          <a:p>
            <a:pPr lvl="1"/>
            <a:r>
              <a:rPr lang="zh-TW" altLang="en-US" dirty="0"/>
              <a:t>防禦力</a:t>
            </a:r>
            <a:endParaRPr lang="en-US" altLang="zh-TW" dirty="0"/>
          </a:p>
          <a:p>
            <a:pPr marL="457200" lvl="1" indent="0">
              <a:buNone/>
            </a:pPr>
            <a:endParaRPr lang="en-US" altLang="zh-TW" dirty="0"/>
          </a:p>
          <a:p>
            <a:r>
              <a:rPr lang="zh-TW" altLang="en-US" dirty="0"/>
              <a:t>攻擊所造成的傷害算法如下</a:t>
            </a:r>
            <a:endParaRPr lang="en-US" altLang="zh-TW" dirty="0"/>
          </a:p>
          <a:p>
            <a:pPr lvl="1"/>
            <a:r>
              <a:rPr lang="zh-TW" altLang="en-US" dirty="0"/>
              <a:t>實際造成的傷害為 </a:t>
            </a:r>
            <a:r>
              <a:rPr lang="en-US" altLang="zh-TW" dirty="0"/>
              <a:t>(</a:t>
            </a:r>
            <a:r>
              <a:rPr lang="zh-TW" altLang="en-US" dirty="0"/>
              <a:t>攻擊力 </a:t>
            </a:r>
            <a:r>
              <a:rPr lang="en-US" altLang="zh-TW" dirty="0"/>
              <a:t>– </a:t>
            </a:r>
            <a:r>
              <a:rPr lang="zh-TW" altLang="en-US" dirty="0"/>
              <a:t>防禦力</a:t>
            </a:r>
            <a:r>
              <a:rPr lang="en-US" altLang="zh-TW" dirty="0"/>
              <a:t>)</a:t>
            </a:r>
          </a:p>
          <a:p>
            <a:pPr lvl="1"/>
            <a:r>
              <a:rPr lang="zh-TW" altLang="en-US" dirty="0"/>
              <a:t>對於我方以及敵方都是相同算法</a:t>
            </a:r>
            <a:endParaRPr lang="en-US" altLang="zh-TW" dirty="0"/>
          </a:p>
          <a:p>
            <a:pPr lvl="1"/>
            <a:endParaRPr lang="en-US" altLang="zh-TW" dirty="0"/>
          </a:p>
        </p:txBody>
      </p:sp>
    </p:spTree>
    <p:extLst>
      <p:ext uri="{BB962C8B-B14F-4D97-AF65-F5344CB8AC3E}">
        <p14:creationId xmlns:p14="http://schemas.microsoft.com/office/powerpoint/2010/main" val="2013822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46BF1E-B004-8AB1-AFDF-F40902B2C51B}"/>
              </a:ext>
            </a:extLst>
          </p:cNvPr>
          <p:cNvSpPr>
            <a:spLocks noGrp="1"/>
          </p:cNvSpPr>
          <p:nvPr>
            <p:ph type="title"/>
          </p:nvPr>
        </p:nvSpPr>
        <p:spPr/>
        <p:txBody>
          <a:bodyPr/>
          <a:lstStyle/>
          <a:p>
            <a:r>
              <a:rPr lang="zh-TW" altLang="en-US" dirty="0"/>
              <a:t>遊戲要求</a:t>
            </a:r>
            <a:r>
              <a:rPr lang="en-US" altLang="zh-TW" dirty="0"/>
              <a:t> – </a:t>
            </a:r>
            <a:r>
              <a:rPr lang="zh-TW" altLang="en-US" dirty="0"/>
              <a:t>注意事項</a:t>
            </a:r>
          </a:p>
        </p:txBody>
      </p:sp>
      <p:sp>
        <p:nvSpPr>
          <p:cNvPr id="3" name="內容版面配置區 2">
            <a:extLst>
              <a:ext uri="{FF2B5EF4-FFF2-40B4-BE49-F238E27FC236}">
                <a16:creationId xmlns:a16="http://schemas.microsoft.com/office/drawing/2014/main" id="{CD5AD922-B7EC-CABA-A960-CCFAB6913E58}"/>
              </a:ext>
            </a:extLst>
          </p:cNvPr>
          <p:cNvSpPr>
            <a:spLocks noGrp="1"/>
          </p:cNvSpPr>
          <p:nvPr>
            <p:ph idx="1"/>
          </p:nvPr>
        </p:nvSpPr>
        <p:spPr/>
        <p:txBody>
          <a:bodyPr>
            <a:normAutofit/>
          </a:bodyPr>
          <a:lstStyle/>
          <a:p>
            <a:r>
              <a:rPr lang="zh-TW" altLang="en-US" dirty="0"/>
              <a:t>我方的生命值（非角色生命值），在遊戲開始時固定為 </a:t>
            </a:r>
            <a:r>
              <a:rPr lang="en-US" altLang="zh-TW" dirty="0"/>
              <a:t>3</a:t>
            </a:r>
            <a:r>
              <a:rPr lang="zh-TW" altLang="en-US" dirty="0"/>
              <a:t> 點。</a:t>
            </a:r>
            <a:endParaRPr lang="en-US" altLang="zh-TW" dirty="0"/>
          </a:p>
          <a:p>
            <a:r>
              <a:rPr lang="zh-TW" altLang="en-US" dirty="0"/>
              <a:t>請至少挑選三個角色進行實作</a:t>
            </a:r>
            <a:endParaRPr lang="en-US" altLang="zh-TW" dirty="0"/>
          </a:p>
          <a:p>
            <a:r>
              <a:rPr lang="zh-TW" altLang="en-US" dirty="0"/>
              <a:t>以下參數可自行設定，以實作方便為主：</a:t>
            </a:r>
            <a:endParaRPr lang="en-US" altLang="zh-TW" dirty="0"/>
          </a:p>
          <a:p>
            <a:pPr lvl="1"/>
            <a:r>
              <a:rPr lang="zh-TW" altLang="en-US" dirty="0"/>
              <a:t>敵人總數</a:t>
            </a:r>
            <a:endParaRPr lang="en-US" altLang="zh-TW" dirty="0"/>
          </a:p>
          <a:p>
            <a:pPr lvl="1"/>
            <a:r>
              <a:rPr lang="zh-TW" altLang="en-US" dirty="0"/>
              <a:t>起始的費用數量</a:t>
            </a:r>
            <a:endParaRPr lang="en-US" altLang="zh-TW" dirty="0"/>
          </a:p>
          <a:p>
            <a:pPr lvl="1"/>
            <a:r>
              <a:rPr lang="zh-TW" altLang="en-US" dirty="0"/>
              <a:t>敵人生成的規則及間隔</a:t>
            </a:r>
            <a:endParaRPr lang="en-US" altLang="zh-TW" dirty="0"/>
          </a:p>
          <a:p>
            <a:pPr lvl="1"/>
            <a:r>
              <a:rPr lang="zh-TW" altLang="en-US" dirty="0"/>
              <a:t>敵人的生命值、攻擊力、防禦力（但需要能夠通關）</a:t>
            </a:r>
            <a:endParaRPr lang="en-US" altLang="zh-TW" dirty="0"/>
          </a:p>
          <a:p>
            <a:r>
              <a:rPr lang="zh-TW" altLang="en-US" dirty="0"/>
              <a:t>其他未提及的事項可自行設定後再寫在 </a:t>
            </a:r>
            <a:r>
              <a:rPr lang="en-US" altLang="zh-TW" dirty="0"/>
              <a:t>README</a:t>
            </a:r>
            <a:r>
              <a:rPr lang="zh-TW" altLang="en-US" dirty="0"/>
              <a:t> 裡面，或是來信詢問。</a:t>
            </a:r>
            <a:endParaRPr lang="en-US" altLang="zh-TW" dirty="0"/>
          </a:p>
          <a:p>
            <a:pPr lvl="1"/>
            <a:endParaRPr lang="en-US" altLang="zh-TW" dirty="0"/>
          </a:p>
          <a:p>
            <a:endParaRPr lang="en-US" altLang="zh-TW" dirty="0"/>
          </a:p>
        </p:txBody>
      </p:sp>
    </p:spTree>
    <p:extLst>
      <p:ext uri="{BB962C8B-B14F-4D97-AF65-F5344CB8AC3E}">
        <p14:creationId xmlns:p14="http://schemas.microsoft.com/office/powerpoint/2010/main" val="1384125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16876-4737-6A5E-C07B-DA531984F7F1}"/>
              </a:ext>
            </a:extLst>
          </p:cNvPr>
          <p:cNvSpPr>
            <a:spLocks noGrp="1"/>
          </p:cNvSpPr>
          <p:nvPr>
            <p:ph type="title"/>
          </p:nvPr>
        </p:nvSpPr>
        <p:spPr/>
        <p:txBody>
          <a:bodyPr/>
          <a:lstStyle/>
          <a:p>
            <a:r>
              <a:rPr lang="en-US" altLang="zh-TW" dirty="0"/>
              <a:t>END</a:t>
            </a:r>
            <a:endParaRPr lang="zh-TW" altLang="en-US" dirty="0"/>
          </a:p>
        </p:txBody>
      </p:sp>
      <p:sp>
        <p:nvSpPr>
          <p:cNvPr id="3" name="文字版面配置區 2">
            <a:extLst>
              <a:ext uri="{FF2B5EF4-FFF2-40B4-BE49-F238E27FC236}">
                <a16:creationId xmlns:a16="http://schemas.microsoft.com/office/drawing/2014/main" id="{48A8C2A7-EA96-1F84-0912-A5CFF34919B1}"/>
              </a:ext>
            </a:extLst>
          </p:cNvPr>
          <p:cNvSpPr>
            <a:spLocks noGrp="1"/>
          </p:cNvSpPr>
          <p:nvPr>
            <p:ph type="body" idx="1"/>
          </p:nvPr>
        </p:nvSpPr>
        <p:spPr/>
        <p:txBody>
          <a:bodyPr/>
          <a:lstStyle/>
          <a:p>
            <a:r>
              <a:rPr lang="zh-TW" altLang="en-US" dirty="0"/>
              <a:t>會分為細項進行評分，有做有分，不要放棄 </a:t>
            </a:r>
            <a:r>
              <a:rPr lang="en-US" altLang="zh-TW" dirty="0"/>
              <a:t>&gt;&lt;</a:t>
            </a:r>
          </a:p>
          <a:p>
            <a:r>
              <a:rPr lang="zh-TW" altLang="en-US" dirty="0"/>
              <a:t>祝大家早日完成</a:t>
            </a:r>
          </a:p>
        </p:txBody>
      </p:sp>
      <p:pic>
        <p:nvPicPr>
          <p:cNvPr id="6" name="圖片 5" descr="一張含有 卡通, 兔子, 美工圖案, 家兔和野兔 的圖片&#10;&#10;自動產生的描述">
            <a:extLst>
              <a:ext uri="{FF2B5EF4-FFF2-40B4-BE49-F238E27FC236}">
                <a16:creationId xmlns:a16="http://schemas.microsoft.com/office/drawing/2014/main" id="{B640CA2B-03CA-1432-0091-35C1FFF65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552" y="3228782"/>
            <a:ext cx="3048000" cy="3048000"/>
          </a:xfrm>
          <a:prstGeom prst="rect">
            <a:avLst/>
          </a:prstGeom>
        </p:spPr>
      </p:pic>
    </p:spTree>
    <p:extLst>
      <p:ext uri="{BB962C8B-B14F-4D97-AF65-F5344CB8AC3E}">
        <p14:creationId xmlns:p14="http://schemas.microsoft.com/office/powerpoint/2010/main" val="148070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a:t>
            </a:r>
            <a:r>
              <a:rPr lang="en-US" altLang="zh-TW" dirty="0"/>
              <a:t> – </a:t>
            </a:r>
            <a:r>
              <a:rPr lang="zh-TW" altLang="en-US" dirty="0"/>
              <a:t>盤子</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要能夠使用左右方向鍵及</a:t>
            </a:r>
            <a:r>
              <a:rPr lang="en-US" altLang="zh-TW" dirty="0"/>
              <a:t>A/D</a:t>
            </a:r>
            <a:r>
              <a:rPr lang="zh-TW" altLang="en-US" dirty="0"/>
              <a:t>去控制盤子左右移動。</a:t>
            </a:r>
          </a:p>
        </p:txBody>
      </p:sp>
      <p:pic>
        <p:nvPicPr>
          <p:cNvPr id="19" name="圖片 18">
            <a:extLst>
              <a:ext uri="{FF2B5EF4-FFF2-40B4-BE49-F238E27FC236}">
                <a16:creationId xmlns:a16="http://schemas.microsoft.com/office/drawing/2014/main" id="{A5A62F7F-F162-490F-B85F-2C8A5292DD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7" y="2736509"/>
            <a:ext cx="5832725" cy="3280907"/>
          </a:xfrm>
          <a:prstGeom prst="rect">
            <a:avLst/>
          </a:prstGeom>
        </p:spPr>
      </p:pic>
    </p:spTree>
    <p:extLst>
      <p:ext uri="{BB962C8B-B14F-4D97-AF65-F5344CB8AC3E}">
        <p14:creationId xmlns:p14="http://schemas.microsoft.com/office/powerpoint/2010/main" val="181398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盤子</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按住 </a:t>
            </a:r>
            <a:r>
              <a:rPr lang="en-US" altLang="zh-TW" dirty="0"/>
              <a:t>Shift</a:t>
            </a:r>
            <a:r>
              <a:rPr lang="zh-TW" altLang="en-US" dirty="0"/>
              <a:t> 要能夠加速。</a:t>
            </a:r>
          </a:p>
        </p:txBody>
      </p:sp>
      <p:pic>
        <p:nvPicPr>
          <p:cNvPr id="19" name="圖片 18">
            <a:extLst>
              <a:ext uri="{FF2B5EF4-FFF2-40B4-BE49-F238E27FC236}">
                <a16:creationId xmlns:a16="http://schemas.microsoft.com/office/drawing/2014/main" id="{A5A62F7F-F162-490F-B85F-2C8A5292DD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8" y="2736509"/>
            <a:ext cx="5832723" cy="3280907"/>
          </a:xfrm>
          <a:prstGeom prst="rect">
            <a:avLst/>
          </a:prstGeom>
        </p:spPr>
      </p:pic>
    </p:spTree>
    <p:extLst>
      <p:ext uri="{BB962C8B-B14F-4D97-AF65-F5344CB8AC3E}">
        <p14:creationId xmlns:p14="http://schemas.microsoft.com/office/powerpoint/2010/main" val="2714367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409AA-C61C-FB25-B30A-64262F91CB7B}"/>
              </a:ext>
            </a:extLst>
          </p:cNvPr>
          <p:cNvSpPr>
            <a:spLocks noGrp="1"/>
          </p:cNvSpPr>
          <p:nvPr>
            <p:ph type="title"/>
          </p:nvPr>
        </p:nvSpPr>
        <p:spPr/>
        <p:txBody>
          <a:bodyPr/>
          <a:lstStyle/>
          <a:p>
            <a:r>
              <a:rPr lang="zh-TW" altLang="en-US" dirty="0"/>
              <a:t>作業要求 </a:t>
            </a:r>
            <a:r>
              <a:rPr lang="en-US" altLang="zh-TW" dirty="0"/>
              <a:t>–</a:t>
            </a:r>
            <a:r>
              <a:rPr lang="zh-TW" altLang="en-US" dirty="0"/>
              <a:t> 盤子</a:t>
            </a:r>
          </a:p>
        </p:txBody>
      </p:sp>
      <p:sp>
        <p:nvSpPr>
          <p:cNvPr id="3" name="內容版面配置區 2">
            <a:extLst>
              <a:ext uri="{FF2B5EF4-FFF2-40B4-BE49-F238E27FC236}">
                <a16:creationId xmlns:a16="http://schemas.microsoft.com/office/drawing/2014/main" id="{F33F47F4-BE18-2890-8135-9B9FF898B329}"/>
              </a:ext>
            </a:extLst>
          </p:cNvPr>
          <p:cNvSpPr>
            <a:spLocks noGrp="1"/>
          </p:cNvSpPr>
          <p:nvPr>
            <p:ph idx="1"/>
          </p:nvPr>
        </p:nvSpPr>
        <p:spPr/>
        <p:txBody>
          <a:bodyPr/>
          <a:lstStyle/>
          <a:p>
            <a:r>
              <a:rPr lang="zh-TW" altLang="en-US" dirty="0"/>
              <a:t>盤子需維持在邊界內，即不可部分或全部超出視窗邊界。</a:t>
            </a:r>
          </a:p>
        </p:txBody>
      </p:sp>
      <p:pic>
        <p:nvPicPr>
          <p:cNvPr id="19" name="圖片 18">
            <a:extLst>
              <a:ext uri="{FF2B5EF4-FFF2-40B4-BE49-F238E27FC236}">
                <a16:creationId xmlns:a16="http://schemas.microsoft.com/office/drawing/2014/main" id="{A5A62F7F-F162-490F-B85F-2C8A5292DD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79638" y="2736509"/>
            <a:ext cx="5832723" cy="3280906"/>
          </a:xfrm>
          <a:prstGeom prst="rect">
            <a:avLst/>
          </a:prstGeom>
        </p:spPr>
      </p:pic>
    </p:spTree>
    <p:extLst>
      <p:ext uri="{BB962C8B-B14F-4D97-AF65-F5344CB8AC3E}">
        <p14:creationId xmlns:p14="http://schemas.microsoft.com/office/powerpoint/2010/main" val="93314104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1047</TotalTime>
  <Words>1615</Words>
  <Application>Microsoft Office PowerPoint</Application>
  <PresentationFormat>寬螢幕</PresentationFormat>
  <Paragraphs>164</Paragraphs>
  <Slides>62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62</vt:i4>
      </vt:variant>
    </vt:vector>
  </HeadingPairs>
  <TitlesOfParts>
    <vt:vector size="66" baseType="lpstr">
      <vt:lpstr>微軟正黑體</vt:lpstr>
      <vt:lpstr>Aptos</vt:lpstr>
      <vt:lpstr>Arial</vt:lpstr>
      <vt:lpstr>Office 佈景主題</vt:lpstr>
      <vt:lpstr>視窗程式設計 Homework 5-1 Window Program Design Homework 5-1</vt:lpstr>
      <vt:lpstr>作業說明</vt:lpstr>
      <vt:lpstr>起始頁面</vt:lpstr>
      <vt:lpstr>遊戲頁面</vt:lpstr>
      <vt:lpstr>遊戲頁面</vt:lpstr>
      <vt:lpstr>遊戲頁面</vt:lpstr>
      <vt:lpstr>作業要求 – 盤子</vt:lpstr>
      <vt:lpstr>作業要求 – 盤子</vt:lpstr>
      <vt:lpstr>作業要求 – 盤子</vt:lpstr>
      <vt:lpstr>作業要求 – 盤子</vt:lpstr>
      <vt:lpstr>作業要求 – 盤子</vt:lpstr>
      <vt:lpstr>作業要求 – 水果</vt:lpstr>
      <vt:lpstr>作業要求 – 水果</vt:lpstr>
      <vt:lpstr>作業要求 – 水果</vt:lpstr>
      <vt:lpstr>作業要求 – 水果</vt:lpstr>
      <vt:lpstr>作業要求 – 水果</vt:lpstr>
      <vt:lpstr>作業要求 – 水果</vt:lpstr>
      <vt:lpstr>作業要求 – 水果</vt:lpstr>
      <vt:lpstr>作業要求 – 其他</vt:lpstr>
      <vt:lpstr>總結</vt:lpstr>
      <vt:lpstr>視窗程式設計 Homework 5-2 Window Program Design Homework 5-2</vt:lpstr>
      <vt:lpstr>作業說明</vt:lpstr>
      <vt:lpstr>起始頁面</vt:lpstr>
      <vt:lpstr>選角頁面</vt:lpstr>
      <vt:lpstr>遊戲頁面</vt:lpstr>
      <vt:lpstr>結束頁面</vt:lpstr>
      <vt:lpstr>作業要求</vt:lpstr>
      <vt:lpstr>作業要求 – 起始頁面</vt:lpstr>
      <vt:lpstr>作業要求 – 選角頁面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作業要求 – 遊戲頁面</vt:lpstr>
      <vt:lpstr>遊戲要求 – 機制說明</vt:lpstr>
      <vt:lpstr>遊戲要求 – 機制說明</vt:lpstr>
      <vt:lpstr>遊戲要求 – 機制說明</vt:lpstr>
      <vt:lpstr>遊戲要求 – 機制說明</vt:lpstr>
      <vt:lpstr>遊戲要求 – 機制說明</vt:lpstr>
      <vt:lpstr>遊戲要求 – 機制說明</vt:lpstr>
      <vt:lpstr>遊戲要求 – 機制說明</vt:lpstr>
      <vt:lpstr>遊戲要求 – 注意事項</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智皓 莊</dc:creator>
  <cp:lastModifiedBy>智皓 莊</cp:lastModifiedBy>
  <cp:revision>16</cp:revision>
  <dcterms:created xsi:type="dcterms:W3CDTF">2024-10-07T12:04:15Z</dcterms:created>
  <dcterms:modified xsi:type="dcterms:W3CDTF">2024-10-10T15:38:46Z</dcterms:modified>
</cp:coreProperties>
</file>